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473" r:id="rId3"/>
    <p:sldId id="463" r:id="rId4"/>
    <p:sldId id="447" r:id="rId5"/>
    <p:sldId id="464" r:id="rId6"/>
    <p:sldId id="465" r:id="rId7"/>
    <p:sldId id="468" r:id="rId8"/>
    <p:sldId id="423" r:id="rId9"/>
    <p:sldId id="391" r:id="rId10"/>
    <p:sldId id="466" r:id="rId11"/>
    <p:sldId id="409" r:id="rId12"/>
    <p:sldId id="469" r:id="rId13"/>
    <p:sldId id="434" r:id="rId14"/>
    <p:sldId id="424" r:id="rId15"/>
    <p:sldId id="462" r:id="rId16"/>
    <p:sldId id="432" r:id="rId17"/>
    <p:sldId id="319" r:id="rId18"/>
    <p:sldId id="433" r:id="rId19"/>
    <p:sldId id="445" r:id="rId20"/>
    <p:sldId id="451" r:id="rId21"/>
    <p:sldId id="404" r:id="rId22"/>
    <p:sldId id="407" r:id="rId23"/>
    <p:sldId id="438" r:id="rId24"/>
    <p:sldId id="453" r:id="rId25"/>
    <p:sldId id="422" r:id="rId26"/>
    <p:sldId id="471" r:id="rId27"/>
    <p:sldId id="470" r:id="rId28"/>
    <p:sldId id="472" r:id="rId29"/>
    <p:sldId id="377" r:id="rId30"/>
    <p:sldId id="435" r:id="rId31"/>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1327" autoAdjust="0"/>
  </p:normalViewPr>
  <p:slideViewPr>
    <p:cSldViewPr>
      <p:cViewPr>
        <p:scale>
          <a:sx n="74" d="100"/>
          <a:sy n="74" d="100"/>
        </p:scale>
        <p:origin x="-912" y="-72"/>
      </p:cViewPr>
      <p:guideLst>
        <p:guide orient="horz" pos="2304"/>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16" y="-7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4" y="6"/>
            <a:ext cx="3076672" cy="511054"/>
          </a:xfrm>
          <a:prstGeom prst="rect">
            <a:avLst/>
          </a:prstGeom>
          <a:noFill/>
          <a:ln w="9525">
            <a:noFill/>
            <a:miter lim="800000"/>
            <a:headEnd/>
            <a:tailEnd/>
          </a:ln>
          <a:effectLst/>
        </p:spPr>
        <p:txBody>
          <a:bodyPr vert="horz" wrap="square" lIns="95690" tIns="47844" rIns="95690" bIns="47844" numCol="1" anchor="t" anchorCtr="0" compatLnSpc="1">
            <a:prstTxWarp prst="textNoShape">
              <a:avLst/>
            </a:prstTxWarp>
          </a:bodyPr>
          <a:lstStyle>
            <a:lvl1pPr>
              <a:defRPr sz="1400"/>
            </a:lvl1pPr>
          </a:lstStyle>
          <a:p>
            <a:pPr>
              <a:defRPr/>
            </a:pPr>
            <a:endParaRPr lang="en-US" dirty="0"/>
          </a:p>
        </p:txBody>
      </p:sp>
      <p:sp>
        <p:nvSpPr>
          <p:cNvPr id="23555" name="Rectangle 3"/>
          <p:cNvSpPr>
            <a:spLocks noGrp="1" noChangeArrowheads="1"/>
          </p:cNvSpPr>
          <p:nvPr>
            <p:ph type="dt" sz="quarter" idx="1"/>
          </p:nvPr>
        </p:nvSpPr>
        <p:spPr bwMode="auto">
          <a:xfrm>
            <a:off x="4022632" y="6"/>
            <a:ext cx="3076671" cy="511054"/>
          </a:xfrm>
          <a:prstGeom prst="rect">
            <a:avLst/>
          </a:prstGeom>
          <a:noFill/>
          <a:ln w="9525">
            <a:noFill/>
            <a:miter lim="800000"/>
            <a:headEnd/>
            <a:tailEnd/>
          </a:ln>
          <a:effectLst/>
        </p:spPr>
        <p:txBody>
          <a:bodyPr vert="horz" wrap="square" lIns="95690" tIns="47844" rIns="95690" bIns="47844" numCol="1" anchor="t" anchorCtr="0" compatLnSpc="1">
            <a:prstTxWarp prst="textNoShape">
              <a:avLst/>
            </a:prstTxWarp>
          </a:bodyPr>
          <a:lstStyle>
            <a:lvl1pPr algn="r">
              <a:defRPr sz="1400"/>
            </a:lvl1pPr>
          </a:lstStyle>
          <a:p>
            <a:pPr>
              <a:defRPr/>
            </a:pPr>
            <a:endParaRPr lang="en-US" dirty="0"/>
          </a:p>
        </p:txBody>
      </p:sp>
      <p:sp>
        <p:nvSpPr>
          <p:cNvPr id="23556" name="Rectangle 4"/>
          <p:cNvSpPr>
            <a:spLocks noGrp="1" noChangeArrowheads="1"/>
          </p:cNvSpPr>
          <p:nvPr>
            <p:ph type="ftr" sz="quarter" idx="2"/>
          </p:nvPr>
        </p:nvSpPr>
        <p:spPr bwMode="auto">
          <a:xfrm>
            <a:off x="4" y="9723564"/>
            <a:ext cx="3076672" cy="511054"/>
          </a:xfrm>
          <a:prstGeom prst="rect">
            <a:avLst/>
          </a:prstGeom>
          <a:noFill/>
          <a:ln w="9525">
            <a:noFill/>
            <a:miter lim="800000"/>
            <a:headEnd/>
            <a:tailEnd/>
          </a:ln>
          <a:effectLst/>
        </p:spPr>
        <p:txBody>
          <a:bodyPr vert="horz" wrap="square" lIns="95690" tIns="47844" rIns="95690" bIns="47844" numCol="1" anchor="b" anchorCtr="0" compatLnSpc="1">
            <a:prstTxWarp prst="textNoShape">
              <a:avLst/>
            </a:prstTxWarp>
          </a:bodyPr>
          <a:lstStyle>
            <a:lvl1pPr>
              <a:defRPr sz="1400"/>
            </a:lvl1pPr>
          </a:lstStyle>
          <a:p>
            <a:pPr>
              <a:defRPr/>
            </a:pPr>
            <a:endParaRPr lang="en-US" dirty="0"/>
          </a:p>
        </p:txBody>
      </p:sp>
      <p:sp>
        <p:nvSpPr>
          <p:cNvPr id="23557" name="Rectangle 5"/>
          <p:cNvSpPr>
            <a:spLocks noGrp="1" noChangeArrowheads="1"/>
          </p:cNvSpPr>
          <p:nvPr>
            <p:ph type="sldNum" sz="quarter" idx="3"/>
          </p:nvPr>
        </p:nvSpPr>
        <p:spPr bwMode="auto">
          <a:xfrm>
            <a:off x="4022632" y="9723564"/>
            <a:ext cx="3076671" cy="511054"/>
          </a:xfrm>
          <a:prstGeom prst="rect">
            <a:avLst/>
          </a:prstGeom>
          <a:noFill/>
          <a:ln w="9525">
            <a:noFill/>
            <a:miter lim="800000"/>
            <a:headEnd/>
            <a:tailEnd/>
          </a:ln>
          <a:effectLst/>
        </p:spPr>
        <p:txBody>
          <a:bodyPr vert="horz" wrap="square" lIns="95690" tIns="47844" rIns="95690" bIns="47844" numCol="1" anchor="b" anchorCtr="0" compatLnSpc="1">
            <a:prstTxWarp prst="textNoShape">
              <a:avLst/>
            </a:prstTxWarp>
          </a:bodyPr>
          <a:lstStyle>
            <a:lvl1pPr algn="r">
              <a:defRPr sz="1400"/>
            </a:lvl1pPr>
          </a:lstStyle>
          <a:p>
            <a:pPr>
              <a:defRPr/>
            </a:pPr>
            <a:fld id="{237C879E-5C91-4340-BDCE-C1CADA5B5EF6}" type="slidenum">
              <a:rPr lang="en-US"/>
              <a:pPr>
                <a:defRPr/>
              </a:pPr>
              <a:t>‹#›</a:t>
            </a:fld>
            <a:endParaRPr lang="en-US" dirty="0"/>
          </a:p>
        </p:txBody>
      </p:sp>
    </p:spTree>
    <p:extLst>
      <p:ext uri="{BB962C8B-B14F-4D97-AF65-F5344CB8AC3E}">
        <p14:creationId xmlns:p14="http://schemas.microsoft.com/office/powerpoint/2010/main" val="112140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4" y="6"/>
            <a:ext cx="3076672" cy="511054"/>
          </a:xfrm>
          <a:prstGeom prst="rect">
            <a:avLst/>
          </a:prstGeom>
          <a:noFill/>
          <a:ln w="9525">
            <a:noFill/>
            <a:miter lim="800000"/>
            <a:headEnd/>
            <a:tailEnd/>
          </a:ln>
          <a:effectLst/>
        </p:spPr>
        <p:txBody>
          <a:bodyPr vert="horz" wrap="square" lIns="95690" tIns="47844" rIns="95690" bIns="47844" numCol="1" anchor="t" anchorCtr="0" compatLnSpc="1">
            <a:prstTxWarp prst="textNoShape">
              <a:avLst/>
            </a:prstTxWarp>
          </a:bodyPr>
          <a:lstStyle>
            <a:lvl1pPr>
              <a:defRPr sz="1400"/>
            </a:lvl1pPr>
          </a:lstStyle>
          <a:p>
            <a:pPr>
              <a:defRPr/>
            </a:pPr>
            <a:endParaRPr lang="en-US" dirty="0"/>
          </a:p>
        </p:txBody>
      </p:sp>
      <p:sp>
        <p:nvSpPr>
          <p:cNvPr id="88067" name="Rectangle 3"/>
          <p:cNvSpPr>
            <a:spLocks noGrp="1" noChangeArrowheads="1"/>
          </p:cNvSpPr>
          <p:nvPr>
            <p:ph type="dt" idx="1"/>
          </p:nvPr>
        </p:nvSpPr>
        <p:spPr bwMode="auto">
          <a:xfrm>
            <a:off x="4021089" y="6"/>
            <a:ext cx="3076672" cy="511054"/>
          </a:xfrm>
          <a:prstGeom prst="rect">
            <a:avLst/>
          </a:prstGeom>
          <a:noFill/>
          <a:ln w="9525">
            <a:noFill/>
            <a:miter lim="800000"/>
            <a:headEnd/>
            <a:tailEnd/>
          </a:ln>
          <a:effectLst/>
        </p:spPr>
        <p:txBody>
          <a:bodyPr vert="horz" wrap="square" lIns="95690" tIns="47844" rIns="95690" bIns="47844" numCol="1" anchor="t" anchorCtr="0" compatLnSpc="1">
            <a:prstTxWarp prst="textNoShape">
              <a:avLst/>
            </a:prstTxWarp>
          </a:bodyPr>
          <a:lstStyle>
            <a:lvl1pPr algn="r">
              <a:defRPr sz="14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10243" y="4861784"/>
            <a:ext cx="5678824" cy="4604561"/>
          </a:xfrm>
          <a:prstGeom prst="rect">
            <a:avLst/>
          </a:prstGeom>
          <a:noFill/>
          <a:ln w="9525">
            <a:noFill/>
            <a:miter lim="800000"/>
            <a:headEnd/>
            <a:tailEnd/>
          </a:ln>
          <a:effectLst/>
        </p:spPr>
        <p:txBody>
          <a:bodyPr vert="horz" wrap="square" lIns="95690" tIns="47844" rIns="95690" bIns="478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4" y="9721872"/>
            <a:ext cx="3076672" cy="511054"/>
          </a:xfrm>
          <a:prstGeom prst="rect">
            <a:avLst/>
          </a:prstGeom>
          <a:noFill/>
          <a:ln w="9525">
            <a:noFill/>
            <a:miter lim="800000"/>
            <a:headEnd/>
            <a:tailEnd/>
          </a:ln>
          <a:effectLst/>
        </p:spPr>
        <p:txBody>
          <a:bodyPr vert="horz" wrap="square" lIns="95690" tIns="47844" rIns="95690" bIns="47844" numCol="1" anchor="b" anchorCtr="0" compatLnSpc="1">
            <a:prstTxWarp prst="textNoShape">
              <a:avLst/>
            </a:prstTxWarp>
          </a:bodyPr>
          <a:lstStyle>
            <a:lvl1pPr>
              <a:defRPr sz="1400"/>
            </a:lvl1pPr>
          </a:lstStyle>
          <a:p>
            <a:pPr>
              <a:defRPr/>
            </a:pPr>
            <a:endParaRPr lang="en-US" dirty="0"/>
          </a:p>
        </p:txBody>
      </p:sp>
      <p:sp>
        <p:nvSpPr>
          <p:cNvPr id="88071" name="Rectangle 7"/>
          <p:cNvSpPr>
            <a:spLocks noGrp="1" noChangeArrowheads="1"/>
          </p:cNvSpPr>
          <p:nvPr>
            <p:ph type="sldNum" sz="quarter" idx="5"/>
          </p:nvPr>
        </p:nvSpPr>
        <p:spPr bwMode="auto">
          <a:xfrm>
            <a:off x="4021089" y="9721872"/>
            <a:ext cx="3076672" cy="511054"/>
          </a:xfrm>
          <a:prstGeom prst="rect">
            <a:avLst/>
          </a:prstGeom>
          <a:noFill/>
          <a:ln w="9525">
            <a:noFill/>
            <a:miter lim="800000"/>
            <a:headEnd/>
            <a:tailEnd/>
          </a:ln>
          <a:effectLst/>
        </p:spPr>
        <p:txBody>
          <a:bodyPr vert="horz" wrap="square" lIns="95690" tIns="47844" rIns="95690" bIns="47844" numCol="1" anchor="b" anchorCtr="0" compatLnSpc="1">
            <a:prstTxWarp prst="textNoShape">
              <a:avLst/>
            </a:prstTxWarp>
          </a:bodyPr>
          <a:lstStyle>
            <a:lvl1pPr algn="r">
              <a:defRPr sz="1400"/>
            </a:lvl1pPr>
          </a:lstStyle>
          <a:p>
            <a:pPr>
              <a:defRPr/>
            </a:pPr>
            <a:fld id="{6BF9BE74-670B-431A-BFC8-561150E840B0}" type="slidenum">
              <a:rPr lang="en-US"/>
              <a:pPr>
                <a:defRPr/>
              </a:pPr>
              <a:t>‹#›</a:t>
            </a:fld>
            <a:endParaRPr lang="en-US" dirty="0"/>
          </a:p>
        </p:txBody>
      </p:sp>
    </p:spTree>
    <p:extLst>
      <p:ext uri="{BB962C8B-B14F-4D97-AF65-F5344CB8AC3E}">
        <p14:creationId xmlns:p14="http://schemas.microsoft.com/office/powerpoint/2010/main" val="246585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7630B1D-FCDF-4BF1-9820-EFFD94B26600}" type="slidenum">
              <a:rPr lang="en-US" smtClean="0"/>
              <a:pPr/>
              <a:t>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defTabSz="948885" eaLnBrk="1" hangingPunct="1"/>
            <a:r>
              <a:rPr lang="en-US" dirty="0" smtClean="0"/>
              <a:t>The policy question that is at the heart of this paper:</a:t>
            </a:r>
          </a:p>
          <a:p>
            <a:pPr defTabSz="948885" eaLnBrk="1" hangingPunct="1"/>
            <a:r>
              <a:rPr lang="en-US" dirty="0" smtClean="0"/>
              <a:t>Do emerging economies – middle income and advanced developing countries like China, India and Brazil – employ counter-cyclical trade policy? </a:t>
            </a:r>
          </a:p>
          <a:p>
            <a:pPr defTabSz="948885"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3" y="4861784"/>
            <a:ext cx="5678824" cy="4804239"/>
          </a:xfrm>
        </p:spPr>
        <p:txBody>
          <a:bodyPr>
            <a:normAutofit fontScale="85000" lnSpcReduction="10000"/>
          </a:bodyPr>
          <a:lstStyle/>
          <a:p>
            <a:r>
              <a:rPr lang="en-US" sz="1000" dirty="0"/>
              <a:t>Source: Column (1) is from WTO (2011). Columns (2), (3) and (4) are computed by the authors from WITS, Columns (5) and (6) are from Bown (2012a). *Tariff year data for China is 2001, its year of WTO accession, whereas tariff year data for economies such as European Union (1996) Malaysia (1996), South Africa (1996) and India (1997) is the first year available after 1995. </a:t>
            </a:r>
          </a:p>
          <a:p>
            <a:r>
              <a:rPr lang="en-US" dirty="0" smtClean="0"/>
              <a:t>Big picture:</a:t>
            </a:r>
            <a:r>
              <a:rPr lang="en-US" baseline="0" dirty="0" smtClean="0"/>
              <a:t> After 1995, emerging economies were operating in an environment in which their trade policy choices were constrained by their WTO commitments. They were subject to WTO discipline. </a:t>
            </a:r>
            <a:endParaRPr lang="en-US" dirty="0" smtClean="0"/>
          </a:p>
          <a:p>
            <a:r>
              <a:rPr lang="en-US" dirty="0" smtClean="0"/>
              <a:t>This table tells us something about the trade policy environment for emerging economies that belong to the WTO. </a:t>
            </a:r>
          </a:p>
          <a:p>
            <a:r>
              <a:rPr lang="en-US" dirty="0" smtClean="0"/>
              <a:t>The scope of the WTO’s disciplines over a country’s import tariffs are most easily understood through examination of three measures – the share of the country’s total imported products that are legally bound, the rate at which each of these tariffs is bound, and the difference between this legal binding tariff rate and the MFN applied tariff rate that the country implements over imports at the border.</a:t>
            </a:r>
          </a:p>
          <a:p>
            <a:pPr marL="228595" indent="-228595">
              <a:buAutoNum type="arabicPeriod"/>
            </a:pPr>
            <a:r>
              <a:rPr lang="en-US" dirty="0" smtClean="0"/>
              <a:t>Most, but not all, emerging economies have committed 100% of their tariff lines to maximum binding WTO tariff rates. </a:t>
            </a:r>
          </a:p>
          <a:p>
            <a:pPr marL="228595" indent="-228595">
              <a:buAutoNum type="arabicPeriod"/>
            </a:pPr>
            <a:r>
              <a:rPr lang="en-US" dirty="0" smtClean="0"/>
              <a:t>The average bound WTO tariff is fairly high – 25-30%. These rates are far higher than those for the US and EU. </a:t>
            </a:r>
          </a:p>
          <a:p>
            <a:pPr marL="228595" indent="-228595">
              <a:buAutoNum type="arabicPeriod"/>
            </a:pPr>
            <a:r>
              <a:rPr lang="en-US" dirty="0" smtClean="0"/>
              <a:t>The average applied MFN rate in 1995 is generally about half the bound level. The difference between the bound and applied rates is referred to a “water in the bindings.” A WTO member can raise the applied rate on any product up to the bound rate at any time. Thus, the difference between these two rates is a measure of the importer’s discretion over trade policy. </a:t>
            </a:r>
          </a:p>
          <a:p>
            <a:pPr marL="228595" indent="-228595">
              <a:buAutoNum type="arabicPeriod"/>
            </a:pPr>
            <a:r>
              <a:rPr lang="en-US" dirty="0" smtClean="0"/>
              <a:t>By 2010, the average applied tariff rate for several countries had fallen relative to 1995, but for others, it had increased. This suggests that there were changes in the amount of “water in the bindings.” </a:t>
            </a:r>
          </a:p>
          <a:p>
            <a:pPr marL="228595" indent="-228595">
              <a:buAutoNum type="arabicPeriod"/>
            </a:pPr>
            <a:r>
              <a:rPr lang="en-US" dirty="0" smtClean="0"/>
              <a:t>Column (5) provides information about TTBs (AD, SG, CVD and CSG). In 1995, when most of the countries first joined the WTO, the generally had less than 1% of imported products under a TTB (Mexico is an exception.)</a:t>
            </a:r>
          </a:p>
          <a:p>
            <a:pPr marL="228595" indent="-228595">
              <a:buAutoNum type="arabicPeriod"/>
            </a:pPr>
            <a:r>
              <a:rPr lang="en-US" dirty="0" smtClean="0"/>
              <a:t>By 2010, TTB coverage had increased for all countries (except Mexico) and exceeded 1% of imports in Argentina, Brazil, China, India, Mexico, Turkey and Peru. </a:t>
            </a:r>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3" y="4861784"/>
            <a:ext cx="5678824" cy="4804239"/>
          </a:xfrm>
        </p:spPr>
        <p:txBody>
          <a:bodyPr>
            <a:normAutofit fontScale="85000" lnSpcReduction="10000"/>
          </a:bodyPr>
          <a:lstStyle/>
          <a:p>
            <a:pPr>
              <a:buFont typeface="Arial" pitchFamily="34" charset="0"/>
              <a:buChar char="•"/>
            </a:pPr>
            <a:r>
              <a:rPr lang="en-US" dirty="0"/>
              <a:t>Define “under WTO discipline” as a product that has an applied import tariff that is within 10 percentage points or less of its legal binding rate at the WTO; i.e., these are products for which governments have relatively little scope to increase further their applied import tariffs.</a:t>
            </a:r>
          </a:p>
          <a:p>
            <a:pPr>
              <a:buFont typeface="Arial" pitchFamily="34" charset="0"/>
              <a:buChar char="•"/>
            </a:pPr>
            <a:r>
              <a:rPr lang="en-US" dirty="0"/>
              <a:t>Column (8) of Table 1 presents the average over 1995-2010 of the share of all new TTBs per year that are in the product category defined as being “under WTO discipline.” For Argentina, 18.3 percent of the products over which it had used TTBs during 1995-2010 had applied MFN tariffs that were relatively constrained because they were within 10 percentage points of the legal binding. The first implication of this column is that there is considerable variation across countries. China, South Africa and India use TTBs in products for which their ability to raise applied rates is largely constrained. On the other hand, while Argentina is relatively low, smaller economies, such as Colombia and Thailand, impose TTBs on products for which there is considerable scope – i.e., more than 10 percentage points for 100 percent of them – for applied tariff increases instead. </a:t>
            </a:r>
          </a:p>
          <a:p>
            <a:pPr>
              <a:buFont typeface="Arial" pitchFamily="34" charset="0"/>
              <a:buChar char="•"/>
            </a:pPr>
            <a:r>
              <a:rPr lang="en-US" dirty="0"/>
              <a:t>Columns (9) and (10) of Table 1 provide an interpretation of the data that allows for a comparison across categories of products within each country. The columns reveal information on whether more TTB-affected products are under WTO discipline than products that are not affected by TTBs. Again consider Argentina. A comparison of the data in columns (9) and (10) indicate that 20.2 percent of its products with new TTBs were constrained by WTO disciplines, whereas only 15.3 percent of TTB-unaffected products were constrained by WTO disciplines. With the exception of Turkey, this pattern is common across the G20 emerging economies; i.e., new TTBs disproportionately arise in products for which WTO disciplines constrain other trade policy choices. </a:t>
            </a:r>
          </a:p>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is the first difference of the previous graph. </a:t>
            </a:r>
          </a:p>
          <a:p>
            <a:endParaRPr lang="en-US" dirty="0" smtClean="0"/>
          </a:p>
          <a:p>
            <a:r>
              <a:rPr lang="en-US" dirty="0" smtClean="0"/>
              <a:t>It provides</a:t>
            </a:r>
            <a:r>
              <a:rPr lang="en-US" baseline="0" dirty="0" smtClean="0"/>
              <a:t> sharper detail about </a:t>
            </a:r>
            <a:r>
              <a:rPr lang="en-US" dirty="0" smtClean="0"/>
              <a:t>year to year variation in the fraction (or percentage) of products whose applied tariffs are at the WTO maximum rate. </a:t>
            </a:r>
          </a:p>
          <a:p>
            <a:endParaRPr lang="en-US" dirty="0" smtClean="0"/>
          </a:p>
          <a:p>
            <a:r>
              <a:rPr lang="en-US" dirty="0" smtClean="0"/>
              <a:t>Note that this figure is a zoomed in detail that omits a 60</a:t>
            </a:r>
            <a:r>
              <a:rPr lang="en-US" baseline="0" dirty="0" smtClean="0"/>
              <a:t> percentage point</a:t>
            </a:r>
            <a:r>
              <a:rPr lang="en-US" dirty="0" smtClean="0"/>
              <a:t> decline in the fraction of Thailand’s products at the maximum tariff rate in 2000. </a:t>
            </a:r>
          </a:p>
          <a:p>
            <a:endParaRPr lang="en-US" dirty="0" smtClean="0"/>
          </a:p>
          <a:p>
            <a:r>
              <a:rPr lang="en-US" dirty="0" smtClean="0"/>
              <a:t>One reads this graph as: in 2003, Argentina increased the fraction of products at the WTO maximum rate by almost 10 percentage points. In 2000, India has almost 14% of its products experience a reduction in the applied rate below the WTO maximum. (See that the previous graph shows about 36% of India’s products at the WTO maximum rate in 1999 but only about 22% at the maximum rate in 2000). </a:t>
            </a:r>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3FB0EA1-7AE4-4502-9A80-47D8EDE816E1}" type="slidenum">
              <a:rPr lang="en-US" smtClean="0"/>
              <a:pPr/>
              <a:t>17</a:t>
            </a:fld>
            <a:endParaRPr lang="en-US" dirty="0" smtClean="0"/>
          </a:p>
        </p:txBody>
      </p:sp>
      <p:sp>
        <p:nvSpPr>
          <p:cNvPr id="36867"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ln/>
        </p:spPr>
        <p:txBody>
          <a:bodyPr/>
          <a:lstStyle/>
          <a:p>
            <a:pPr eaLnBrk="1" hangingPunct="1">
              <a:defRPr/>
            </a:pPr>
            <a:r>
              <a:rPr lang="en-US" dirty="0" smtClean="0"/>
              <a:t>Use maximum likelihood to estimate a negative binomial model of the number of trade policy restrictions initiated per year against each trading partner.</a:t>
            </a:r>
          </a:p>
          <a:p>
            <a:pPr eaLnBrk="1" hangingPunct="1">
              <a:defRPr/>
            </a:pPr>
            <a:endParaRPr lang="en-US" dirty="0" smtClean="0"/>
          </a:p>
          <a:p>
            <a:pPr eaLnBrk="1" hangingPunct="1">
              <a:defRPr/>
            </a:pPr>
            <a:r>
              <a:rPr lang="en-US" dirty="0" smtClean="0"/>
              <a:t>Sample sizes: </a:t>
            </a:r>
          </a:p>
          <a:p>
            <a:pPr marL="237588" indent="-237588" eaLnBrk="1" hangingPunct="1">
              <a:buFontTx/>
              <a:buAutoNum type="arabicPeriod"/>
              <a:defRPr/>
            </a:pPr>
            <a:r>
              <a:rPr lang="en-US" dirty="0" smtClean="0"/>
              <a:t>We use 10-14 of the top trading partners for each importing country</a:t>
            </a:r>
          </a:p>
          <a:p>
            <a:pPr marL="237588" indent="-237588" eaLnBrk="1" hangingPunct="1">
              <a:buFontTx/>
              <a:buAutoNum type="arabicPeriod"/>
              <a:defRPr/>
            </a:pPr>
            <a:r>
              <a:rPr lang="en-US" dirty="0" smtClean="0"/>
              <a:t>1995-2010: N=1778</a:t>
            </a:r>
          </a:p>
          <a:p>
            <a:pPr marL="237588" indent="-237588" eaLnBrk="1" hangingPunct="1">
              <a:buFontTx/>
              <a:buAutoNum type="arabicPeriod"/>
              <a:defRPr/>
            </a:pPr>
            <a:r>
              <a:rPr lang="en-US" dirty="0" smtClean="0"/>
              <a:t>We extend to 1993 for one specification in table 5: N=2099</a:t>
            </a:r>
          </a:p>
          <a:p>
            <a:pPr marL="237588" indent="-237588" eaLnBrk="1" hangingPunct="1">
              <a:buFontTx/>
              <a:buAutoNum type="arabicPeriod"/>
              <a:defRPr/>
            </a:pPr>
            <a:endParaRPr lang="en-US" dirty="0" smtClean="0"/>
          </a:p>
          <a:p>
            <a:pPr marL="237588" indent="-237588" eaLnBrk="1" hangingPunct="1">
              <a:defRPr/>
            </a:pPr>
            <a:r>
              <a:rPr lang="en-US" dirty="0" smtClean="0"/>
              <a:t>In interpreting the coefficient estimates from this model, we report incidence rate ratios (IRRs) for the explanatory variables. That is, we report the ratio of counts predicted by the model when the lag of an explanatory variable of interest is one unit above its mean value (and all other variables are at their means) to the counts predicted when all variables are at their means. </a:t>
            </a:r>
          </a:p>
          <a:p>
            <a:pPr eaLnBrk="1" hangingPunct="1">
              <a:defRPr/>
            </a:pPr>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GB" dirty="0" smtClean="0"/>
              <a:t>Data:</a:t>
            </a:r>
          </a:p>
          <a:p>
            <a:pPr eaLnBrk="1" hangingPunct="1">
              <a:defRPr/>
            </a:pPr>
            <a:r>
              <a:rPr lang="en-GB" dirty="0" smtClean="0"/>
              <a:t>Real GDP: [IFS]</a:t>
            </a:r>
          </a:p>
          <a:p>
            <a:pPr eaLnBrk="1" hangingPunct="1">
              <a:defRPr/>
            </a:pPr>
            <a:r>
              <a:rPr lang="en-US" dirty="0" smtClean="0"/>
              <a:t>RXR: [USDA Economic Research Service]</a:t>
            </a:r>
          </a:p>
          <a:p>
            <a:pPr eaLnBrk="1" hangingPunct="1">
              <a:defRPr/>
            </a:pPr>
            <a:r>
              <a:rPr lang="en-US" dirty="0" smtClean="0"/>
              <a:t>UR: [IFS, OECD and national sources]</a:t>
            </a:r>
          </a:p>
          <a:p>
            <a:pPr eaLnBrk="1" hangingPunct="1">
              <a:defRPr/>
            </a:pPr>
            <a:r>
              <a:rPr lang="en-US" dirty="0" smtClean="0"/>
              <a:t>Foreign real GDP growth [IFS, OECD and national sources]</a:t>
            </a:r>
          </a:p>
          <a:p>
            <a:pPr eaLnBrk="1" hangingPunct="1">
              <a:defRPr/>
            </a:pPr>
            <a:r>
              <a:rPr lang="en-US" dirty="0" smtClean="0"/>
              <a:t>Bilateral imports: [Source=??]</a:t>
            </a:r>
          </a:p>
          <a:p>
            <a:pPr eaLnBrk="1" hangingPunct="1">
              <a:defRPr/>
            </a:pPr>
            <a:r>
              <a:rPr lang="en-US" dirty="0" smtClean="0"/>
              <a:t>WTO disciplines over tariffs: [TRAINS and WTO]</a:t>
            </a:r>
          </a:p>
          <a:p>
            <a:pPr eaLnBrk="1" hangingPunct="1">
              <a:defRPr/>
            </a:pPr>
            <a:r>
              <a:rPr lang="en-US" dirty="0" smtClean="0"/>
              <a:t>Exchange rate regime: [Shambaugh through 2006, authors determination 2007-2010 based on nominal exchange rates]</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dirty="0" smtClean="0"/>
              <a:t>Explanatory variables are each lagged one year (at </a:t>
            </a:r>
            <a:r>
              <a:rPr lang="en-US" i="1" dirty="0" smtClean="0"/>
              <a:t>t-1</a:t>
            </a:r>
            <a:r>
              <a:rPr lang="en-US" dirty="0" smtClean="0"/>
              <a:t>). Incidence Rate Ratios (IRRs) are reported in lieu of coefficient estimates, with t-statistics in parentheses. Model includes a constant term whose estimate is suppressed. Superscripts a, b, and c indicate statistical significance at the 1 percent, 5 percent, and 10 percent levels, respectively. </a:t>
            </a:r>
            <a:r>
              <a:rPr lang="en-US" dirty="0" smtClean="0">
                <a:solidFill>
                  <a:srgbClr val="000000"/>
                </a:solidFill>
                <a:cs typeface="Times New Roman" pitchFamily="18" charset="0"/>
              </a:rPr>
              <a:t>Counts are annual numbers by product and by trading partner.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dirty="0" smtClean="0"/>
              <a:t>Explanatory variables are each lagged one year (at </a:t>
            </a:r>
            <a:r>
              <a:rPr lang="en-US" i="1" dirty="0" smtClean="0"/>
              <a:t>t-1</a:t>
            </a:r>
            <a:r>
              <a:rPr lang="en-US" dirty="0" smtClean="0"/>
              <a:t>). Incidence Rate Ratios (IRRs) are reported in lieu of coefficient estimates, with t-statistics in parentheses. Model includes a constant term whose estimate is suppressed. Superscripts a, b, and c indicate statistical significance at the 1 percent, 5 percent, and 10 percent levels, respectively. </a:t>
            </a:r>
            <a:r>
              <a:rPr lang="en-US" dirty="0" smtClean="0">
                <a:solidFill>
                  <a:srgbClr val="000000"/>
                </a:solidFill>
                <a:cs typeface="Times New Roman" pitchFamily="18" charset="0"/>
              </a:rPr>
              <a:t>Counts are annual numbers by product and by trading partner.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710243" y="4629946"/>
            <a:ext cx="5678824" cy="4836400"/>
          </a:xfrm>
          <a:noFill/>
          <a:ln/>
        </p:spPr>
        <p:txBody>
          <a:bodyPr/>
          <a:lstStyle/>
          <a:p>
            <a:pPr>
              <a:buFont typeface="Calibri" pitchFamily="34" charset="0"/>
              <a:buAutoNum type="arabicPeriod"/>
            </a:pPr>
            <a:r>
              <a:rPr lang="en-US" sz="1000" dirty="0"/>
              <a:t>Evaluate the model based on estimated IRRs, take mean of </a:t>
            </a:r>
            <a:r>
              <a:rPr lang="en-US" sz="1000" b="1" u="sng" dirty="0"/>
              <a:t>predicted count of imported products</a:t>
            </a:r>
            <a:r>
              <a:rPr lang="en-US" sz="1000" dirty="0"/>
              <a:t> subject to new TTBs to establish the baseline</a:t>
            </a:r>
          </a:p>
          <a:p>
            <a:pPr>
              <a:buFont typeface="Calibri" pitchFamily="34" charset="0"/>
              <a:buAutoNum type="arabicPeriod"/>
            </a:pPr>
            <a:r>
              <a:rPr lang="en-US" sz="1000" dirty="0"/>
              <a:t>Ceteris paribus, document the impact on the import protection response for a one standard deviation </a:t>
            </a:r>
            <a:r>
              <a:rPr lang="en-US" sz="1000" b="1" u="sng" dirty="0"/>
              <a:t>shock</a:t>
            </a:r>
            <a:r>
              <a:rPr lang="en-US" sz="1000" dirty="0"/>
              <a:t> to each explanatory variable, introduced one by one</a:t>
            </a:r>
          </a:p>
          <a:p>
            <a:pPr>
              <a:buFont typeface="Calibri" pitchFamily="34" charset="0"/>
              <a:buAutoNum type="arabicPeriod"/>
            </a:pPr>
            <a:endParaRPr lang="en-US" sz="1000" dirty="0"/>
          </a:p>
          <a:p>
            <a:r>
              <a:rPr lang="en-US" sz="1000" u="sng" dirty="0"/>
              <a:t>Baseline Results:</a:t>
            </a:r>
          </a:p>
          <a:p>
            <a:r>
              <a:rPr lang="en-US" sz="1000" dirty="0"/>
              <a:t>A one s.d. decrease (4.03 percentage points) in real GDP growth leads to a 21% increase in TTBs. </a:t>
            </a:r>
          </a:p>
          <a:p>
            <a:r>
              <a:rPr lang="en-US" sz="1000" dirty="0"/>
              <a:t>A one s.d. increase (17.9 percent appreciation) leads to a 19% increase in TTBs. </a:t>
            </a:r>
          </a:p>
          <a:p>
            <a:r>
              <a:rPr lang="en-US" sz="1000" dirty="0"/>
              <a:t>A one s.d. decrease (4.04 percentage points)  in foreign GDP growth leads to a 20% increase in TTBs. </a:t>
            </a:r>
          </a:p>
          <a:p>
            <a:r>
              <a:rPr lang="en-US" sz="1000" dirty="0"/>
              <a:t>A one s.d. increase (55 percentage points) in bilateral import growth leads to a 15% increase in TTBs. </a:t>
            </a:r>
          </a:p>
          <a:p>
            <a:r>
              <a:rPr lang="en-US" sz="1000" dirty="0"/>
              <a:t>A one s.d. increase (6.08 percent) in the percent of products with applied tariff rates at the WTO maximum binding tariff rate leads to a 31% increase in TTBs.</a:t>
            </a:r>
          </a:p>
          <a:p>
            <a:r>
              <a:rPr lang="en-US" sz="1000" u="sng" dirty="0"/>
              <a:t>Antidumping results: </a:t>
            </a:r>
          </a:p>
          <a:p>
            <a:r>
              <a:rPr lang="en-US" sz="1000" dirty="0"/>
              <a:t>Real appreciation=&gt;29.6% increase; GDP growth decline =&gt; 39.5% increase; Foreign growth decline=&gt;5.5% decrease ; Bilat imports increase=&gt; 27.% increase; WTO discipline increase =&gt;24.7% increase</a:t>
            </a:r>
          </a:p>
          <a:p>
            <a:r>
              <a:rPr lang="en-US" sz="1000" u="sng" dirty="0"/>
              <a:t>Unemployment results: </a:t>
            </a:r>
          </a:p>
          <a:p>
            <a:r>
              <a:rPr lang="en-US" sz="1000" dirty="0"/>
              <a:t>Real appreciation=&gt;59.7% increase; UR increase=&gt; 58.3% increase; Foreign growth decline=&gt;38.2% increase ; Bilat imports increase=&gt; 36.4% increase; WTO discipline increase =&gt;82.1% increase</a:t>
            </a:r>
          </a:p>
          <a:p>
            <a:endParaRPr lang="en-US" sz="1000" dirty="0"/>
          </a:p>
          <a:p>
            <a:r>
              <a:rPr lang="en-US" sz="1000" dirty="0"/>
              <a:t>Industrialized countries:</a:t>
            </a:r>
          </a:p>
          <a:p>
            <a:pPr marL="342741" indent="-342741">
              <a:spcBef>
                <a:spcPct val="20000"/>
              </a:spcBef>
              <a:buFont typeface="Arial" pitchFamily="34" charset="0"/>
              <a:buChar char="•"/>
              <a:defRPr/>
            </a:pPr>
            <a:r>
              <a:rPr lang="en-US" sz="1000" dirty="0"/>
              <a:t>A 15 percent real appreciation led to 33 percent  more TTBs per trading partner per quarter</a:t>
            </a:r>
          </a:p>
          <a:p>
            <a:pPr marL="342741" indent="-342741">
              <a:spcBef>
                <a:spcPct val="20000"/>
              </a:spcBef>
              <a:buFont typeface="Arial" pitchFamily="34" charset="0"/>
              <a:buChar char="•"/>
              <a:defRPr/>
            </a:pPr>
            <a:r>
              <a:rPr lang="en-US" sz="1000" dirty="0"/>
              <a:t>A 0.86 percentage point increase to the unemployment rate  led to 52 percent more TTBs</a:t>
            </a:r>
          </a:p>
          <a:p>
            <a:pPr marL="342741" indent="-342741">
              <a:spcBef>
                <a:spcPct val="20000"/>
              </a:spcBef>
              <a:buFont typeface="Arial" pitchFamily="34" charset="0"/>
              <a:buChar char="•"/>
              <a:defRPr/>
            </a:pPr>
            <a:r>
              <a:rPr lang="en-US" sz="1000" dirty="0"/>
              <a:t>A 2.3 percentage point decline in domestic real GDP growth led to 18 percent more TTBs</a:t>
            </a:r>
          </a:p>
          <a:p>
            <a:pPr marL="342741" indent="-342741">
              <a:spcBef>
                <a:spcPct val="20000"/>
              </a:spcBef>
              <a:buFont typeface="Arial" pitchFamily="34" charset="0"/>
              <a:buChar char="•"/>
              <a:defRPr/>
            </a:pPr>
            <a:r>
              <a:rPr lang="en-US" sz="1000" dirty="0"/>
              <a:t>A 3.5 percent decline in foreign real GDP growth leads to 60 (70) percent more TTBs</a:t>
            </a:r>
          </a:p>
          <a:p>
            <a:pPr>
              <a:buFont typeface="Calibri" pitchFamily="34" charset="0"/>
              <a:buAutoNum type="arabicPeriod"/>
            </a:pPr>
            <a:endParaRPr lang="en-US" sz="1000" dirty="0"/>
          </a:p>
          <a:p>
            <a:endParaRPr lang="en-GB"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90600" y="768350"/>
            <a:ext cx="5118100" cy="3838575"/>
          </a:xfrm>
          <a:ln/>
        </p:spPr>
      </p:sp>
      <p:sp>
        <p:nvSpPr>
          <p:cNvPr id="29699"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710243" y="4629946"/>
            <a:ext cx="5678824" cy="4836400"/>
          </a:xfrm>
          <a:noFill/>
          <a:ln/>
        </p:spPr>
        <p:txBody>
          <a:bodyPr/>
          <a:lstStyle/>
          <a:p>
            <a:pPr>
              <a:buFont typeface="Calibri" pitchFamily="34" charset="0"/>
              <a:buAutoNum type="arabicPeriod"/>
            </a:pPr>
            <a:r>
              <a:rPr lang="en-US" sz="1000" dirty="0"/>
              <a:t>Evaluate the model based on estimated IRRs, take mean of </a:t>
            </a:r>
            <a:r>
              <a:rPr lang="en-US" sz="1000" b="1" u="sng" dirty="0"/>
              <a:t>predicted count of imported products</a:t>
            </a:r>
            <a:r>
              <a:rPr lang="en-US" sz="1000" dirty="0"/>
              <a:t> subject to new TTBs to establish the baseline</a:t>
            </a:r>
          </a:p>
          <a:p>
            <a:pPr>
              <a:buFont typeface="Calibri" pitchFamily="34" charset="0"/>
              <a:buAutoNum type="arabicPeriod"/>
            </a:pPr>
            <a:r>
              <a:rPr lang="en-US" sz="1000" dirty="0"/>
              <a:t>Ceteris paribus, document the impact on the import protection response for a one standard deviation </a:t>
            </a:r>
            <a:r>
              <a:rPr lang="en-US" sz="1000" b="1" u="sng" dirty="0"/>
              <a:t>shock</a:t>
            </a:r>
            <a:r>
              <a:rPr lang="en-US" sz="1000" dirty="0"/>
              <a:t> to each explanatory variable, introduced one by one</a:t>
            </a:r>
          </a:p>
          <a:p>
            <a:pPr>
              <a:buFont typeface="Calibri" pitchFamily="34" charset="0"/>
              <a:buAutoNum type="arabicPeriod"/>
            </a:pPr>
            <a:endParaRPr lang="en-US" sz="1000" dirty="0"/>
          </a:p>
          <a:p>
            <a:r>
              <a:rPr lang="en-US" sz="1000" u="sng" dirty="0"/>
              <a:t>Baseline Results:</a:t>
            </a:r>
          </a:p>
          <a:p>
            <a:r>
              <a:rPr lang="en-US" sz="1000" dirty="0"/>
              <a:t>A one s.d. decrease (4.03 percentage points) in real GDP growth leads to a 21% increase in TTBs. </a:t>
            </a:r>
          </a:p>
          <a:p>
            <a:r>
              <a:rPr lang="en-US" sz="1000" dirty="0"/>
              <a:t>A one s.d. increase (17.9 percent appreciation) leads to a 19% increase in TTBs. </a:t>
            </a:r>
          </a:p>
          <a:p>
            <a:r>
              <a:rPr lang="en-US" sz="1000" dirty="0"/>
              <a:t>A one s.d. decrease (4.04 percentage points)  in foreign GDP growth leads to a 20% increase in TTBs. </a:t>
            </a:r>
          </a:p>
          <a:p>
            <a:r>
              <a:rPr lang="en-US" sz="1000" dirty="0"/>
              <a:t>A one s.d. increase (55 percentage points) in bilateral import growth leads to a 15% increase in TTBs. </a:t>
            </a:r>
          </a:p>
          <a:p>
            <a:r>
              <a:rPr lang="en-US" sz="1000" dirty="0"/>
              <a:t>A one s.d. increase (6.08 percent) in the percent of products with applied tariff rates at the WTO maximum binding tariff rate leads to a 31% increase in TTBs.</a:t>
            </a:r>
          </a:p>
          <a:p>
            <a:r>
              <a:rPr lang="en-US" sz="1000" u="sng" dirty="0"/>
              <a:t>Antidumping results: </a:t>
            </a:r>
          </a:p>
          <a:p>
            <a:r>
              <a:rPr lang="en-US" sz="1000" dirty="0"/>
              <a:t>Real appreciation=&gt;29.6% increase; GDP growth decline =&gt; 39.5% increase; Foreign growth decline=&gt;5.5% decrease ; Bilat imports increase=&gt; 27.% increase; WTO discipline increase =&gt;24.7% increase</a:t>
            </a:r>
          </a:p>
          <a:p>
            <a:r>
              <a:rPr lang="en-US" sz="1000" u="sng" dirty="0"/>
              <a:t>Unemployment results: </a:t>
            </a:r>
          </a:p>
          <a:p>
            <a:r>
              <a:rPr lang="en-US" sz="1000" dirty="0"/>
              <a:t>Real appreciation=&gt;59.7% increase; UR increase=&gt; 58.3% increase; Foreign growth decline=&gt;38.2% increase ; Bilat imports increase=&gt; 36.4% increase; WTO discipline increase =&gt;82.1% increase</a:t>
            </a:r>
          </a:p>
          <a:p>
            <a:endParaRPr lang="en-US" sz="1000" dirty="0"/>
          </a:p>
          <a:p>
            <a:r>
              <a:rPr lang="en-US" sz="1000" dirty="0"/>
              <a:t>Industrialized countries:</a:t>
            </a:r>
          </a:p>
          <a:p>
            <a:pPr marL="342741" indent="-342741">
              <a:spcBef>
                <a:spcPct val="20000"/>
              </a:spcBef>
              <a:buFont typeface="Arial" pitchFamily="34" charset="0"/>
              <a:buChar char="•"/>
              <a:defRPr/>
            </a:pPr>
            <a:r>
              <a:rPr lang="en-US" sz="1000" dirty="0"/>
              <a:t>A 15 percent real appreciation led to 33 percent  more TTBs per trading partner per quarter</a:t>
            </a:r>
          </a:p>
          <a:p>
            <a:pPr marL="342741" indent="-342741">
              <a:spcBef>
                <a:spcPct val="20000"/>
              </a:spcBef>
              <a:buFont typeface="Arial" pitchFamily="34" charset="0"/>
              <a:buChar char="•"/>
              <a:defRPr/>
            </a:pPr>
            <a:r>
              <a:rPr lang="en-US" sz="1000" dirty="0"/>
              <a:t>A 0.86 percentage point increase to the unemployment rate  led to 52 percent more TTBs</a:t>
            </a:r>
          </a:p>
          <a:p>
            <a:pPr marL="342741" indent="-342741">
              <a:spcBef>
                <a:spcPct val="20000"/>
              </a:spcBef>
              <a:buFont typeface="Arial" pitchFamily="34" charset="0"/>
              <a:buChar char="•"/>
              <a:defRPr/>
            </a:pPr>
            <a:r>
              <a:rPr lang="en-US" sz="1000" dirty="0"/>
              <a:t>A 2.3 percentage point decline in domestic real GDP growth led to 18 percent more TTBs</a:t>
            </a:r>
          </a:p>
          <a:p>
            <a:pPr marL="342741" indent="-342741">
              <a:spcBef>
                <a:spcPct val="20000"/>
              </a:spcBef>
              <a:buFont typeface="Arial" pitchFamily="34" charset="0"/>
              <a:buChar char="•"/>
              <a:defRPr/>
            </a:pPr>
            <a:r>
              <a:rPr lang="en-US" sz="1000" dirty="0"/>
              <a:t>A 3.5 percent decline in foreign real GDP growth leads to 60 (70) percent more TTBs</a:t>
            </a:r>
          </a:p>
          <a:p>
            <a:pPr>
              <a:buFont typeface="Calibri" pitchFamily="34" charset="0"/>
              <a:buAutoNum type="arabicPeriod"/>
            </a:pPr>
            <a:endParaRPr lang="en-US" sz="1000" dirty="0"/>
          </a:p>
          <a:p>
            <a:endParaRPr lang="en-GB" sz="10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0600" y="768350"/>
            <a:ext cx="5118100" cy="3838575"/>
          </a:xfrm>
          <a:ln/>
        </p:spPr>
      </p:sp>
      <p:sp>
        <p:nvSpPr>
          <p:cNvPr id="50179" name="Rectangle 3"/>
          <p:cNvSpPr>
            <a:spLocks noGrp="1" noChangeArrowheads="1"/>
          </p:cNvSpPr>
          <p:nvPr>
            <p:ph type="body" idx="1"/>
          </p:nvPr>
        </p:nvSpPr>
        <p:spPr>
          <a:noFill/>
          <a:ln/>
        </p:spPr>
        <p:txBody>
          <a:bodyPr/>
          <a:lstStyle/>
          <a:p>
            <a:r>
              <a:rPr lang="en-GB" dirty="0" smtClean="0"/>
              <a:t>Notes: </a:t>
            </a:r>
          </a:p>
          <a:p>
            <a:r>
              <a:rPr lang="en-GB" dirty="0" smtClean="0"/>
              <a:t>One</a:t>
            </a:r>
            <a:r>
              <a:rPr lang="en-GB" baseline="0" dirty="0" smtClean="0"/>
              <a:t> s.d. in GDP growth is 4.03 percent.</a:t>
            </a:r>
          </a:p>
          <a:p>
            <a:r>
              <a:rPr lang="en-GB" baseline="0" dirty="0" smtClean="0"/>
              <a:t>One s.d. in bilat RXR is 17.9 percent.</a:t>
            </a:r>
          </a:p>
          <a:p>
            <a:r>
              <a:rPr lang="en-GB" baseline="0" dirty="0" smtClean="0"/>
              <a:t>One s.d. in foreign GDP growth is 4.04 percent. </a:t>
            </a:r>
          </a:p>
          <a:p>
            <a:r>
              <a:rPr lang="en-GB" baseline="0" dirty="0" smtClean="0"/>
              <a:t>One s.d. in bilateral import growth is 55 percent. </a:t>
            </a:r>
            <a:endParaRPr lang="en-GB"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609570" indent="-609570">
              <a:lnSpc>
                <a:spcPct val="80000"/>
              </a:lnSpc>
              <a:spcAft>
                <a:spcPct val="50000"/>
              </a:spcAft>
            </a:pPr>
            <a:r>
              <a:rPr lang="en-US" sz="2400" b="1" dirty="0"/>
              <a:t>Temporary trade barriers (TTBs) arise from…</a:t>
            </a:r>
          </a:p>
          <a:p>
            <a:pPr marL="609570" indent="-609570">
              <a:lnSpc>
                <a:spcPct val="80000"/>
              </a:lnSpc>
              <a:spcAft>
                <a:spcPct val="50000"/>
              </a:spcAft>
            </a:pPr>
            <a:r>
              <a:rPr lang="en-US" sz="2000" dirty="0"/>
              <a:t>A relatively weak domestic economy</a:t>
            </a:r>
          </a:p>
          <a:p>
            <a:pPr marL="1009600" lvl="1" indent="-609570">
              <a:lnSpc>
                <a:spcPct val="80000"/>
              </a:lnSpc>
              <a:spcAft>
                <a:spcPct val="50000"/>
              </a:spcAft>
            </a:pPr>
            <a:r>
              <a:rPr lang="en-US" sz="1600" dirty="0"/>
              <a:t>A one s.d. decrease (4.03 percentage points) in real GDP growth leads to a 21% increase in TTBs. </a:t>
            </a:r>
          </a:p>
          <a:p>
            <a:pPr marL="609570" indent="-609570">
              <a:lnSpc>
                <a:spcPct val="80000"/>
              </a:lnSpc>
              <a:spcAft>
                <a:spcPct val="50000"/>
              </a:spcAft>
            </a:pPr>
            <a:r>
              <a:rPr lang="en-US" sz="2000" dirty="0"/>
              <a:t>Real appreciations in bilateral exchange rates</a:t>
            </a:r>
          </a:p>
          <a:p>
            <a:pPr marL="1009600" lvl="1" indent="-609570">
              <a:lnSpc>
                <a:spcPct val="80000"/>
              </a:lnSpc>
              <a:spcAft>
                <a:spcPct val="50000"/>
              </a:spcAft>
            </a:pPr>
            <a:r>
              <a:rPr lang="en-US" sz="1600" dirty="0"/>
              <a:t>A one s.d. increase (17.9 percent appreciation) leads to a 19% increase in TTBs. </a:t>
            </a:r>
          </a:p>
          <a:p>
            <a:pPr marL="609570" indent="-609570">
              <a:lnSpc>
                <a:spcPct val="80000"/>
              </a:lnSpc>
              <a:spcAft>
                <a:spcPct val="50000"/>
              </a:spcAft>
            </a:pPr>
            <a:r>
              <a:rPr lang="en-US" sz="2000" dirty="0"/>
              <a:t>Weak GDP growth in a foreign trading partner</a:t>
            </a:r>
          </a:p>
          <a:p>
            <a:pPr marL="1009600" lvl="1" indent="-609570">
              <a:lnSpc>
                <a:spcPct val="80000"/>
              </a:lnSpc>
              <a:spcAft>
                <a:spcPct val="50000"/>
              </a:spcAft>
            </a:pPr>
            <a:r>
              <a:rPr lang="en-US" sz="1600" dirty="0"/>
              <a:t>A one s.d. decrease (4.04 percentage points) leads to a 20% increase in TTBs. </a:t>
            </a:r>
          </a:p>
          <a:p>
            <a:pPr marL="609570" indent="-609570">
              <a:lnSpc>
                <a:spcPct val="80000"/>
              </a:lnSpc>
              <a:spcAft>
                <a:spcPct val="50000"/>
              </a:spcAft>
            </a:pPr>
            <a:r>
              <a:rPr lang="en-US" sz="2000" dirty="0"/>
              <a:t>Strong bilateral import growth</a:t>
            </a:r>
          </a:p>
          <a:p>
            <a:pPr marL="1009600" lvl="1" indent="-609570">
              <a:lnSpc>
                <a:spcPct val="80000"/>
              </a:lnSpc>
              <a:spcAft>
                <a:spcPct val="50000"/>
              </a:spcAft>
            </a:pPr>
            <a:r>
              <a:rPr lang="en-US" sz="1600" dirty="0"/>
              <a:t>A one s.d. increase (55 percentage points) leads to a 15% increase in TTBs. </a:t>
            </a:r>
          </a:p>
          <a:p>
            <a:pPr marL="609570" indent="-609570">
              <a:lnSpc>
                <a:spcPct val="80000"/>
              </a:lnSpc>
              <a:spcAft>
                <a:spcPct val="50000"/>
              </a:spcAft>
            </a:pPr>
            <a:r>
              <a:rPr lang="en-US" sz="2000" dirty="0"/>
              <a:t>An increase in the number of products under strict WTO authority</a:t>
            </a:r>
          </a:p>
          <a:p>
            <a:pPr marL="1009600" lvl="1" indent="-609570">
              <a:lnSpc>
                <a:spcPct val="80000"/>
              </a:lnSpc>
              <a:spcAft>
                <a:spcPct val="50000"/>
              </a:spcAft>
            </a:pPr>
            <a:r>
              <a:rPr lang="en-US" sz="1600" dirty="0"/>
              <a:t>A one s.d. increase (6.08 percent) in the percent of products with applied tariff rates at the WTO maximum binding tariff rate leads to a 31% increase in TTBs. </a:t>
            </a:r>
          </a:p>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marL="234841" indent="-234841">
              <a:buFontTx/>
              <a:buAutoNum type="arabicPeriod"/>
            </a:pPr>
            <a:r>
              <a:rPr lang="en-US" dirty="0" smtClean="0"/>
              <a:t>Bagwell and Staiger (1990) relates iid import shocks to tariff increases in a dynamic model of trade policy choices.  Tariff increases and positive trade volume shocks are positively correlated. </a:t>
            </a:r>
          </a:p>
          <a:p>
            <a:pPr marL="234841" indent="-234841">
              <a:buFontTx/>
              <a:buAutoNum type="arabicPeriod"/>
            </a:pPr>
            <a:r>
              <a:rPr lang="en-US" dirty="0" smtClean="0"/>
              <a:t>Bagwell and Staiger (2003) relates GDP growth to tariff increases in a dynamic model of trade policy choices. A key feature will be to relate the persistence of GDP growth (the basic model has perfect correlation between domestic and foreign business cycles = GDP growth) to the incentive to raise one’s tariffs in a dynamic repeated game. Tariffs are countercyclical when recessions are persistent. </a:t>
            </a:r>
          </a:p>
          <a:p>
            <a:pPr marL="234841" indent="-234841">
              <a:buFontTx/>
              <a:buAutoNum type="arabicPeriod"/>
            </a:pPr>
            <a:r>
              <a:rPr lang="en-US" dirty="0" smtClean="0"/>
              <a:t>Both Bagwell and Staiger papers treat the relative price of imports to exports as an endogenous variable that responds to import volume shocks and trade policy changes. The basic model provides an incentive to raise tariffs when there is a TOT gain to be made. The model doesn’t directly address how a country should respond to an exchange rate shock that is independent of a trade volume or elasticity shock. So, there really aren’t any clear predictions about exchange rate shocks. </a:t>
            </a:r>
          </a:p>
          <a:p>
            <a:pPr marL="234841" indent="-234841">
              <a:buFontTx/>
              <a:buAutoNum type="arabicPeriod"/>
            </a:pPr>
            <a:r>
              <a:rPr lang="en-US" dirty="0" smtClean="0"/>
              <a:t>Knetter and Prusa (2003) develop a stylized model of pricing behavior in a market with imperfect competition. An appreciation of the domestic currency will lead a foreign firm that prices to market to be less likely to be guilty of LTFV pricing but will increase the likelihood of injury to the domestic industry. Thus, because an exchange rate movement has opposite effects on the two criteria for dumping, the model cannot predict if an exchange rate appreciation will be associated with more or fewer AD barriers.  (There is no discussion of GDP shocks). </a:t>
            </a:r>
          </a:p>
        </p:txBody>
      </p:sp>
      <p:sp>
        <p:nvSpPr>
          <p:cNvPr id="33796" name="Slide Number Placeholder 3"/>
          <p:cNvSpPr>
            <a:spLocks noGrp="1"/>
          </p:cNvSpPr>
          <p:nvPr>
            <p:ph type="sldNum" sz="quarter" idx="5"/>
          </p:nvPr>
        </p:nvSpPr>
        <p:spPr>
          <a:noFill/>
        </p:spPr>
        <p:txBody>
          <a:bodyPr/>
          <a:lstStyle/>
          <a:p>
            <a:fld id="{B560C0D8-3A10-41F5-8633-3AEECEA758A3}" type="slidenum">
              <a:rPr lang="en-US" smtClean="0"/>
              <a:pPr/>
              <a:t>9</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Autofit/>
          </a:bodyPr>
          <a:lstStyle/>
          <a:p>
            <a:pPr>
              <a:buFont typeface="Arial" charset="0"/>
              <a:buNone/>
              <a:defRPr/>
            </a:pPr>
            <a:r>
              <a:rPr lang="en-US" dirty="0" smtClean="0"/>
              <a:t>What do terms-of-trade models predict about trade policy changes in response to macro fluctuations?	</a:t>
            </a:r>
          </a:p>
          <a:p>
            <a:pPr>
              <a:buFont typeface="Arial" charset="0"/>
              <a:buNone/>
              <a:defRPr/>
            </a:pPr>
            <a:endParaRPr lang="en-US" dirty="0" smtClean="0"/>
          </a:p>
          <a:p>
            <a:pPr marL="1007592" lvl="1" indent="-533430">
              <a:buFont typeface="+mj-lt"/>
              <a:buAutoNum type="arabicPeriod"/>
              <a:defRPr/>
            </a:pPr>
            <a:r>
              <a:rPr lang="en-US" dirty="0" smtClean="0"/>
              <a:t>The (static) welfare gain of a tariff hike increases when trade volume increases.</a:t>
            </a:r>
          </a:p>
          <a:p>
            <a:pPr marL="1007592" lvl="1" indent="-533430">
              <a:buFont typeface="+mj-lt"/>
              <a:buAutoNum type="arabicPeriod"/>
              <a:defRPr/>
            </a:pPr>
            <a:endParaRPr lang="en-US" dirty="0" smtClean="0"/>
          </a:p>
          <a:p>
            <a:pPr marL="1007592" lvl="1" indent="-533430">
              <a:buFont typeface="+mj-lt"/>
              <a:buAutoNum type="arabicPeriod"/>
              <a:defRPr/>
            </a:pPr>
            <a:r>
              <a:rPr lang="en-US" dirty="0" smtClean="0"/>
              <a:t>Tariff increases are less costly in a welfare sense during persistent recessions because the cost of trade war is relatively low during a recession. </a:t>
            </a:r>
          </a:p>
          <a:p>
            <a:pPr marL="236977" indent="-236977">
              <a:buFontTx/>
              <a:buAutoNum type="arabicPeriod"/>
              <a:defRPr/>
            </a:pPr>
            <a:r>
              <a:rPr lang="en-US" sz="1100" dirty="0"/>
              <a:t>Bagwell and Staiger (1990) relates iid import shocks to tariff increases in a dynamic model of trade policy choices.  Tariff increases and positive trade volume shocks are positively correlated. </a:t>
            </a:r>
          </a:p>
          <a:p>
            <a:pPr marL="236977" indent="-236977">
              <a:buFontTx/>
              <a:buAutoNum type="arabicPeriod"/>
              <a:defRPr/>
            </a:pPr>
            <a:r>
              <a:rPr lang="en-US" sz="1100" dirty="0"/>
              <a:t>Bagwell and Staiger (2003) relates GDP growth to tariff increases in a dynamic model of trade policy choices. A key feature will be to relate the persistence of GDP growth (the basic model has perfect correlation between domestic and foreign business cycles = GDP growth) to the incentive to raise one’s tariffs in a dynamic repeated game. Tariffs are countercyclical when recessions are persistent. </a:t>
            </a:r>
          </a:p>
          <a:p>
            <a:pPr marL="236977" indent="-236977">
              <a:buFontTx/>
              <a:buAutoNum type="arabicPeriod"/>
              <a:defRPr/>
            </a:pPr>
            <a:r>
              <a:rPr lang="en-US" sz="1100" dirty="0"/>
              <a:t>Both Bagwell and Staiger papers treat the relative price of imports to exports as an endogenous variable that responds to import volume shocks and trade policy changes. The basic model provides an incentive to raise tariffs when there is a TOT gain to be made. The model doesn’t directly address how a country should respond to an exchange rate shock that is independent of a trade volume or elasticity shock. So, there really aren’t any clear predictions about exchange rate shocks. </a:t>
            </a:r>
          </a:p>
          <a:p>
            <a:pPr>
              <a:defRPr/>
            </a:pPr>
            <a:r>
              <a:rPr lang="en-US" sz="1100" dirty="0"/>
              <a:t>Two countries play a static trade policy setting game characterized by a prisoner’s dilemma. </a:t>
            </a:r>
          </a:p>
          <a:p>
            <a:pPr>
              <a:defRPr/>
            </a:pPr>
            <a:endParaRPr lang="en-US" sz="1100" dirty="0"/>
          </a:p>
          <a:p>
            <a:pPr>
              <a:defRPr/>
            </a:pPr>
            <a:r>
              <a:rPr lang="en-US" sz="1100" dirty="0"/>
              <a:t>Perfect symmetry between G</a:t>
            </a:r>
            <a:r>
              <a:rPr lang="en-US" sz="1100" baseline="-25000" dirty="0"/>
              <a:t>t </a:t>
            </a:r>
            <a:r>
              <a:rPr lang="en-US" sz="1100" dirty="0"/>
              <a:t> products imported by the home country and G</a:t>
            </a:r>
            <a:r>
              <a:rPr lang="en-US" sz="1100" baseline="-25000" dirty="0"/>
              <a:t>t</a:t>
            </a:r>
            <a:r>
              <a:rPr lang="en-US" sz="1100" dirty="0"/>
              <a:t>* products imported by the foreign country.   </a:t>
            </a:r>
          </a:p>
          <a:p>
            <a:pPr>
              <a:defRPr/>
            </a:pPr>
            <a:endParaRPr lang="en-US" sz="1100" dirty="0"/>
          </a:p>
          <a:p>
            <a:pPr>
              <a:defRPr/>
            </a:pPr>
            <a:r>
              <a:rPr lang="en-US" sz="1100" dirty="0"/>
              <a:t>Business cycles are modeled as rates of growth of new product entry (G</a:t>
            </a:r>
            <a:r>
              <a:rPr lang="en-US" sz="1100" baseline="-25000" dirty="0"/>
              <a:t>t </a:t>
            </a:r>
            <a:r>
              <a:rPr lang="en-US" sz="1100" dirty="0"/>
              <a:t> + G</a:t>
            </a:r>
            <a:r>
              <a:rPr lang="en-US" sz="1100" baseline="-25000" dirty="0"/>
              <a:t>t</a:t>
            </a:r>
            <a:r>
              <a:rPr lang="en-US" sz="1100" dirty="0"/>
              <a:t>*).</a:t>
            </a:r>
          </a:p>
          <a:p>
            <a:pPr>
              <a:defRPr/>
            </a:pPr>
            <a:endParaRPr lang="en-US" sz="1100" dirty="0"/>
          </a:p>
          <a:p>
            <a:pPr>
              <a:defRPr/>
            </a:pPr>
            <a:r>
              <a:rPr lang="en-US" sz="1100" dirty="0"/>
              <a:t>Cooperation to maintain low tariffs is easier (more difficult) in periods in which the expected rate of future trade growth is high (low). </a:t>
            </a:r>
          </a:p>
          <a:p>
            <a:pPr>
              <a:defRPr/>
            </a:pPr>
            <a:endParaRPr lang="en-US" sz="1100" dirty="0"/>
          </a:p>
        </p:txBody>
      </p:sp>
      <p:sp>
        <p:nvSpPr>
          <p:cNvPr id="34820" name="Slide Number Placeholder 3"/>
          <p:cNvSpPr>
            <a:spLocks noGrp="1"/>
          </p:cNvSpPr>
          <p:nvPr>
            <p:ph type="sldNum" sz="quarter" idx="5"/>
          </p:nvPr>
        </p:nvSpPr>
        <p:spPr>
          <a:noFill/>
        </p:spPr>
        <p:txBody>
          <a:bodyPr/>
          <a:lstStyle/>
          <a:p>
            <a:fld id="{D1520A15-94F6-4679-83B8-C5953EFC1B04}" type="slidenum">
              <a:rPr lang="en-US" smtClean="0"/>
              <a:pPr/>
              <a:t>10</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sz="1100" dirty="0"/>
              <a:t>Knetter and Prusa (2003) develop a stylized model of pricing behavior in a market with imperfect competition. An appreciation of the domestic currency will lead a foreign firm that prices to market to be less likely to be guilty of LTFV pricing but will increase the likelihood of injury to the domestic industry. Thus, because an exchange rate movement has opposite effects on the two criteria for dumping, the model cannot predict if an exchange rate appreciation will be associated with more or fewer AD barriers.  (There is no discussion of GDP shocks). </a:t>
            </a:r>
          </a:p>
          <a:p>
            <a:pPr>
              <a:defRPr/>
            </a:pPr>
            <a:r>
              <a:rPr lang="en-US" sz="1100" dirty="0"/>
              <a:t>Model of imperfect competition with a foreign firm that prices to market   Appreciation of the domestic currency =&gt;</a:t>
            </a:r>
          </a:p>
          <a:p>
            <a:pPr lvl="1">
              <a:defRPr/>
            </a:pPr>
            <a:r>
              <a:rPr lang="en-US" sz="1100" dirty="0"/>
              <a:t>decline in foreign MC in terms of domestic currency</a:t>
            </a:r>
          </a:p>
          <a:p>
            <a:pPr lvl="1">
              <a:defRPr/>
            </a:pPr>
            <a:r>
              <a:rPr lang="en-US" sz="1100" dirty="0"/>
              <a:t> (smaller) decline in domestic currency price of foreign good under pricing to market</a:t>
            </a:r>
          </a:p>
          <a:p>
            <a:pPr lvl="1">
              <a:defRPr/>
            </a:pPr>
            <a:endParaRPr lang="en-US" sz="1100" dirty="0"/>
          </a:p>
          <a:p>
            <a:pPr>
              <a:defRPr/>
            </a:pPr>
            <a:r>
              <a:rPr lang="en-US" sz="1100" dirty="0"/>
              <a:t>Foreign firm increases sales in domestic market and simultaneously reduces any “dumping.”</a:t>
            </a:r>
          </a:p>
          <a:p>
            <a:pPr lvl="1">
              <a:defRPr/>
            </a:pPr>
            <a:r>
              <a:rPr lang="en-US" sz="1100" dirty="0"/>
              <a:t>Ambiguous prediction of whether antidumping restrictions will increase or decrease.  </a:t>
            </a:r>
          </a:p>
          <a:p>
            <a:pPr marL="235939" indent="-235939">
              <a:buFontTx/>
              <a:buAutoNum type="arabicPeriod"/>
              <a:defRPr/>
            </a:pPr>
            <a:r>
              <a:rPr lang="en-US" sz="1100" dirty="0"/>
              <a:t>Model focuses on the ambiguous predictions regarding whether or not a foreign firm will be more or less likely to satisfy legal criteria of dumping and injury to the domestic import competing firms. </a:t>
            </a:r>
          </a:p>
          <a:p>
            <a:pPr marL="235939" indent="-235939">
              <a:buFontTx/>
              <a:buAutoNum type="arabicPeriod"/>
              <a:defRPr/>
            </a:pPr>
            <a:r>
              <a:rPr lang="en-US" sz="1100" dirty="0"/>
              <a:t>Empirically, it finds that a one SD real exchange rate appreciation will increase filings by 33% in annual data. </a:t>
            </a:r>
          </a:p>
          <a:p>
            <a:pPr marL="235939" indent="-235939">
              <a:buFontTx/>
              <a:buAutoNum type="arabicPeriod"/>
              <a:defRPr/>
            </a:pPr>
            <a:r>
              <a:rPr lang="en-US" sz="1100" dirty="0"/>
              <a:t>A one SD fall in domestic GDP growth  (measured from t-3 to t-1) results in a 23% increase in filings at t. </a:t>
            </a:r>
          </a:p>
          <a:p>
            <a:pPr marL="235939" indent="-235939">
              <a:buFontTx/>
              <a:buAutoNum type="arabicPeriod"/>
              <a:defRPr/>
            </a:pPr>
            <a:r>
              <a:rPr lang="en-US" sz="1100" dirty="0"/>
              <a:t>No statistically significant effect of trade-weighted foreign GDP growth on aggregate filing. </a:t>
            </a:r>
          </a:p>
          <a:p>
            <a:pPr>
              <a:defRPr/>
            </a:pPr>
            <a:endParaRPr lang="en-US" sz="1100" dirty="0"/>
          </a:p>
          <a:p>
            <a:pPr>
              <a:defRPr/>
            </a:pPr>
            <a:r>
              <a:rPr lang="en-US" sz="1100" dirty="0"/>
              <a:t>Crowley (2011) Model of imperfect competition in which domestic and foreign firms have capacity constraints. </a:t>
            </a:r>
          </a:p>
          <a:p>
            <a:pPr>
              <a:defRPr/>
            </a:pPr>
            <a:r>
              <a:rPr lang="en-US" sz="1100" dirty="0"/>
              <a:t>When foreign demand is weak, the foreign firm increases exports to the domestic market at a “dumped” price. </a:t>
            </a:r>
          </a:p>
          <a:p>
            <a:pPr>
              <a:defRPr/>
            </a:pPr>
            <a:r>
              <a:rPr lang="en-US" sz="1100" dirty="0"/>
              <a:t>It is welfare-improving for the importing country to impose antidumping duties. </a:t>
            </a:r>
          </a:p>
          <a:p>
            <a:pPr>
              <a:defRPr/>
            </a:pPr>
            <a:endParaRPr lang="en-US" sz="1100" dirty="0"/>
          </a:p>
          <a:p>
            <a:pPr>
              <a:defRPr/>
            </a:pPr>
            <a:r>
              <a:rPr lang="en-US" sz="1100" dirty="0"/>
              <a:t>Prediction: Trade restrictions increase when foreign demand weakens. </a:t>
            </a:r>
          </a:p>
          <a:p>
            <a:pPr marL="228495" indent="-228495">
              <a:defRPr/>
            </a:pPr>
            <a:r>
              <a:rPr lang="en-US" sz="1100" dirty="0"/>
              <a:t>Intuition: the magnitude of the Brander-Krugman style rent-shifting tariff increases under the positive import volume shock. The capacity constraint ensures that the foreign firm’s price under the negative demand shock will be less that the “long run” cost of production plus capacity installation (LRATC).</a:t>
            </a:r>
          </a:p>
          <a:p>
            <a:pPr marL="971098" lvl="1" indent="-514111">
              <a:defRPr/>
            </a:pPr>
            <a:endParaRPr lang="en-US" sz="1100" dirty="0"/>
          </a:p>
          <a:p>
            <a:pPr marL="971098" lvl="1" indent="-514111">
              <a:defRPr/>
            </a:pPr>
            <a:r>
              <a:rPr lang="en-US" sz="1100" dirty="0"/>
              <a:t>1.Weak domestic demand: ambiguous effects on antidumping filings. </a:t>
            </a:r>
          </a:p>
          <a:p>
            <a:pPr marL="971098" lvl="1" indent="-514111">
              <a:defRPr/>
            </a:pPr>
            <a:r>
              <a:rPr lang="en-US" sz="1100" dirty="0"/>
              <a:t>2.Weak foreign demand: more dumping and antidumping filings.</a:t>
            </a:r>
          </a:p>
          <a:p>
            <a:pPr marL="971098" lvl="1" indent="-514111">
              <a:defRPr/>
            </a:pPr>
            <a:r>
              <a:rPr lang="en-US" sz="1100" dirty="0"/>
              <a:t>3.Domestic currency appreciation: ambiguous effects on antidumping filings..</a:t>
            </a:r>
          </a:p>
          <a:p>
            <a:pPr>
              <a:defRPr/>
            </a:pPr>
            <a:endParaRPr lang="en-US" sz="1100" dirty="0"/>
          </a:p>
          <a:p>
            <a:pPr>
              <a:defRPr/>
            </a:pPr>
            <a:endParaRPr lang="en-US" sz="1100" dirty="0"/>
          </a:p>
          <a:p>
            <a:pPr marL="228495" indent="-228495">
              <a:buFontTx/>
              <a:buAutoNum type="arabicPeriod"/>
              <a:defRPr/>
            </a:pPr>
            <a:endParaRPr lang="en-US" dirty="0"/>
          </a:p>
        </p:txBody>
      </p:sp>
      <p:sp>
        <p:nvSpPr>
          <p:cNvPr id="35844" name="Slide Number Placeholder 3"/>
          <p:cNvSpPr>
            <a:spLocks noGrp="1"/>
          </p:cNvSpPr>
          <p:nvPr>
            <p:ph type="sldNum" sz="quarter" idx="5"/>
          </p:nvPr>
        </p:nvSpPr>
        <p:spPr>
          <a:noFill/>
        </p:spPr>
        <p:txBody>
          <a:bodyPr/>
          <a:lstStyle/>
          <a:p>
            <a:fld id="{BBCEE53D-1CFC-4060-8272-57D04C54D844}" type="slidenum">
              <a:rPr lang="en-US" smtClean="0"/>
              <a:pPr/>
              <a:t>11</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609585" indent="-609585">
              <a:lnSpc>
                <a:spcPct val="80000"/>
              </a:lnSpc>
              <a:spcAft>
                <a:spcPct val="50000"/>
              </a:spcAft>
            </a:pPr>
            <a:r>
              <a:rPr lang="en-US" sz="2400" b="1" dirty="0"/>
              <a:t>Temporary trade barriers (TTBs) arise from…</a:t>
            </a:r>
          </a:p>
          <a:p>
            <a:pPr marL="609585" indent="-609585">
              <a:lnSpc>
                <a:spcPct val="80000"/>
              </a:lnSpc>
              <a:spcAft>
                <a:spcPct val="50000"/>
              </a:spcAft>
            </a:pPr>
            <a:r>
              <a:rPr lang="en-US" sz="2000" dirty="0"/>
              <a:t>A relatively weak domestic economy</a:t>
            </a:r>
          </a:p>
          <a:p>
            <a:pPr marL="1009625" lvl="1" indent="-609585">
              <a:lnSpc>
                <a:spcPct val="80000"/>
              </a:lnSpc>
              <a:spcAft>
                <a:spcPct val="50000"/>
              </a:spcAft>
            </a:pPr>
            <a:r>
              <a:rPr lang="en-US" sz="1600" dirty="0"/>
              <a:t>A one s.d. decrease (4.03 percentage points) in real GDP growth leads to a 21% increase in TTBs. </a:t>
            </a:r>
          </a:p>
          <a:p>
            <a:pPr marL="609585" indent="-609585">
              <a:lnSpc>
                <a:spcPct val="80000"/>
              </a:lnSpc>
              <a:spcAft>
                <a:spcPct val="50000"/>
              </a:spcAft>
            </a:pPr>
            <a:r>
              <a:rPr lang="en-US" sz="2000" dirty="0"/>
              <a:t>Real appreciations in bilateral exchange rates</a:t>
            </a:r>
          </a:p>
          <a:p>
            <a:pPr marL="1009625" lvl="1" indent="-609585">
              <a:lnSpc>
                <a:spcPct val="80000"/>
              </a:lnSpc>
              <a:spcAft>
                <a:spcPct val="50000"/>
              </a:spcAft>
            </a:pPr>
            <a:r>
              <a:rPr lang="en-US" sz="1600" dirty="0"/>
              <a:t>A one s.d. increase (17.9 percent appreciation) leads to a 19% increase in TTBs. </a:t>
            </a:r>
          </a:p>
          <a:p>
            <a:pPr marL="609585" indent="-609585">
              <a:lnSpc>
                <a:spcPct val="80000"/>
              </a:lnSpc>
              <a:spcAft>
                <a:spcPct val="50000"/>
              </a:spcAft>
            </a:pPr>
            <a:r>
              <a:rPr lang="en-US" sz="2000" dirty="0"/>
              <a:t>Weak GDP growth in a foreign trading partner</a:t>
            </a:r>
          </a:p>
          <a:p>
            <a:pPr marL="1009625" lvl="1" indent="-609585">
              <a:lnSpc>
                <a:spcPct val="80000"/>
              </a:lnSpc>
              <a:spcAft>
                <a:spcPct val="50000"/>
              </a:spcAft>
            </a:pPr>
            <a:r>
              <a:rPr lang="en-US" sz="1600" dirty="0"/>
              <a:t>A one s.d. decrease (4.04 percentage points) leads to a 20% increase in TTBs. </a:t>
            </a:r>
          </a:p>
          <a:p>
            <a:pPr marL="609585" indent="-609585">
              <a:lnSpc>
                <a:spcPct val="80000"/>
              </a:lnSpc>
              <a:spcAft>
                <a:spcPct val="50000"/>
              </a:spcAft>
            </a:pPr>
            <a:r>
              <a:rPr lang="en-US" sz="2000" dirty="0"/>
              <a:t>Strong bilateral import growth</a:t>
            </a:r>
          </a:p>
          <a:p>
            <a:pPr marL="1009625" lvl="1" indent="-609585">
              <a:lnSpc>
                <a:spcPct val="80000"/>
              </a:lnSpc>
              <a:spcAft>
                <a:spcPct val="50000"/>
              </a:spcAft>
            </a:pPr>
            <a:r>
              <a:rPr lang="en-US" sz="1600" dirty="0"/>
              <a:t>A one s.d. increase (55 percentage points) leads to a 15% increase in TTBs. </a:t>
            </a:r>
          </a:p>
          <a:p>
            <a:pPr marL="609585" indent="-609585">
              <a:lnSpc>
                <a:spcPct val="80000"/>
              </a:lnSpc>
              <a:spcAft>
                <a:spcPct val="50000"/>
              </a:spcAft>
            </a:pPr>
            <a:r>
              <a:rPr lang="en-US" sz="2000" dirty="0"/>
              <a:t>An increase in the number of products under strict WTO authority</a:t>
            </a:r>
          </a:p>
          <a:p>
            <a:pPr marL="1009625" lvl="1" indent="-609585">
              <a:lnSpc>
                <a:spcPct val="80000"/>
              </a:lnSpc>
              <a:spcAft>
                <a:spcPct val="50000"/>
              </a:spcAft>
            </a:pPr>
            <a:r>
              <a:rPr lang="en-US" sz="1600" dirty="0"/>
              <a:t>A one s.d. increase (6.08 percent) in the percent of products with applied tariff rates at the WTO maximum binding tariff rate leads to a 31% increase in TTBs. </a:t>
            </a:r>
          </a:p>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F9BE74-670B-431A-BFC8-561150E840B0}"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1DF697-F6AE-4BB4-8083-E5116395B60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F68E19-F344-4EF1-8D83-764DEE49537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AFE8C4-04E4-4434-9225-DB4C425A73B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90D438-F17A-45C9-9EF9-D858916739E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905F9E-D9AD-4EEF-85BA-9AC91A78058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7B0F0F-ED9B-423E-84B7-A6D8943F48F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D304E1D-34D7-439D-B0D8-AB9B89E698B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CAFD75-612C-4B6A-B687-EA39D829DE5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6B91DC3-3AAB-4BCF-BBBC-24C6EF40116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8034993-87F0-49F2-B1A0-A7EF97D9709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168BFF2-B0D3-415D-AFD6-ACAADCEEBA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6967A3-6490-4510-84A7-0612FA1A9A7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Microsoft_Word_97_-_2003_Document2.doc"/></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Word_Document2.doc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Word_Document3.docx"/></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066800"/>
            <a:ext cx="8534400" cy="1371600"/>
          </a:xfrm>
        </p:spPr>
        <p:txBody>
          <a:bodyPr>
            <a:noAutofit/>
          </a:bodyPr>
          <a:lstStyle/>
          <a:p>
            <a:pPr eaLnBrk="1" hangingPunct="1">
              <a:lnSpc>
                <a:spcPct val="150000"/>
              </a:lnSpc>
              <a:defRPr/>
            </a:pPr>
            <a:r>
              <a:rPr lang="en-US" sz="3600" b="1" dirty="0" smtClean="0">
                <a:solidFill>
                  <a:srgbClr val="C00000"/>
                </a:solidFill>
              </a:rPr>
              <a:t>Emerging Economies, Trade Policy, and </a:t>
            </a:r>
            <a:br>
              <a:rPr lang="en-US" sz="3600" b="1" dirty="0" smtClean="0">
                <a:solidFill>
                  <a:srgbClr val="C00000"/>
                </a:solidFill>
              </a:rPr>
            </a:br>
            <a:r>
              <a:rPr lang="en-US" sz="3600" b="1" dirty="0" smtClean="0">
                <a:solidFill>
                  <a:srgbClr val="C00000"/>
                </a:solidFill>
              </a:rPr>
              <a:t>Macroeconomic Shocks</a:t>
            </a:r>
            <a:endParaRPr lang="en-US" sz="3200" b="1" dirty="0" smtClean="0">
              <a:solidFill>
                <a:srgbClr val="C00000"/>
              </a:solidFill>
            </a:endParaRPr>
          </a:p>
        </p:txBody>
      </p:sp>
      <p:sp>
        <p:nvSpPr>
          <p:cNvPr id="9219" name="Rectangle 3"/>
          <p:cNvSpPr>
            <a:spLocks noGrp="1" noChangeArrowheads="1"/>
          </p:cNvSpPr>
          <p:nvPr>
            <p:ph type="subTitle" idx="1"/>
          </p:nvPr>
        </p:nvSpPr>
        <p:spPr>
          <a:xfrm>
            <a:off x="685800" y="3429000"/>
            <a:ext cx="3505200" cy="1143000"/>
          </a:xfrm>
        </p:spPr>
        <p:txBody>
          <a:bodyPr/>
          <a:lstStyle/>
          <a:p>
            <a:pPr eaLnBrk="1" hangingPunct="1"/>
            <a:r>
              <a:rPr lang="en-US" sz="2400" b="1" dirty="0" smtClean="0">
                <a:solidFill>
                  <a:schemeClr val="tx1"/>
                </a:solidFill>
              </a:rPr>
              <a:t>Chad P. Bown</a:t>
            </a:r>
          </a:p>
          <a:p>
            <a:pPr eaLnBrk="1" hangingPunct="1"/>
            <a:r>
              <a:rPr lang="en-US" sz="2000" b="1" dirty="0" smtClean="0">
                <a:solidFill>
                  <a:schemeClr val="tx1"/>
                </a:solidFill>
              </a:rPr>
              <a:t>The World Bank and CEPR</a:t>
            </a:r>
          </a:p>
        </p:txBody>
      </p:sp>
      <p:sp>
        <p:nvSpPr>
          <p:cNvPr id="10244" name="Rectangle 4"/>
          <p:cNvSpPr>
            <a:spLocks noChangeArrowheads="1"/>
          </p:cNvSpPr>
          <p:nvPr/>
        </p:nvSpPr>
        <p:spPr bwMode="auto">
          <a:xfrm>
            <a:off x="4343400" y="3429000"/>
            <a:ext cx="4191000" cy="1066800"/>
          </a:xfrm>
          <a:prstGeom prst="rect">
            <a:avLst/>
          </a:prstGeom>
          <a:noFill/>
          <a:ln w="9525">
            <a:noFill/>
            <a:miter lim="800000"/>
            <a:headEnd/>
            <a:tailEnd/>
          </a:ln>
        </p:spPr>
        <p:txBody>
          <a:bodyPr/>
          <a:lstStyle/>
          <a:p>
            <a:pPr algn="ctr">
              <a:spcBef>
                <a:spcPct val="20000"/>
              </a:spcBef>
              <a:defRPr/>
            </a:pPr>
            <a:r>
              <a:rPr lang="en-US" b="1" dirty="0">
                <a:latin typeface="+mn-lt"/>
              </a:rPr>
              <a:t>Meredith A. Crowley</a:t>
            </a:r>
          </a:p>
          <a:p>
            <a:pPr algn="ctr">
              <a:spcBef>
                <a:spcPct val="20000"/>
              </a:spcBef>
              <a:defRPr/>
            </a:pPr>
            <a:r>
              <a:rPr lang="en-US" sz="2000" b="1" dirty="0" smtClean="0">
                <a:latin typeface="+mn-lt"/>
              </a:rPr>
              <a:t>University of Cambridge</a:t>
            </a:r>
            <a:endParaRPr lang="en-US" sz="2000" b="1" dirty="0">
              <a:latin typeface="+mn-lt"/>
            </a:endParaRPr>
          </a:p>
        </p:txBody>
      </p:sp>
      <p:sp>
        <p:nvSpPr>
          <p:cNvPr id="5" name="Rectangle 3"/>
          <p:cNvSpPr txBox="1">
            <a:spLocks noChangeArrowheads="1"/>
          </p:cNvSpPr>
          <p:nvPr/>
        </p:nvSpPr>
        <p:spPr bwMode="auto">
          <a:xfrm>
            <a:off x="609600" y="5715000"/>
            <a:ext cx="8229600" cy="762000"/>
          </a:xfrm>
          <a:prstGeom prst="rect">
            <a:avLst/>
          </a:prstGeom>
          <a:noFill/>
          <a:ln w="9525">
            <a:noFill/>
            <a:miter lim="800000"/>
            <a:headEnd/>
            <a:tailEnd/>
          </a:ln>
        </p:spPr>
        <p:txBody>
          <a:bodyPr/>
          <a:lstStyle/>
          <a:p>
            <a:pPr>
              <a:spcBef>
                <a:spcPct val="20000"/>
              </a:spcBef>
              <a:buFont typeface="Arial" charset="0"/>
              <a:buNone/>
              <a:defRPr/>
            </a:pPr>
            <a:r>
              <a:rPr lang="en-US" sz="1800" b="1" i="1" dirty="0">
                <a:latin typeface="+mn-lt"/>
              </a:rPr>
              <a:t>Any views expressed in this paper are personal and should not be attributed to the World Bank or the Federal Reserve Bank of Chicago.</a:t>
            </a:r>
          </a:p>
        </p:txBody>
      </p:sp>
      <p:sp>
        <p:nvSpPr>
          <p:cNvPr id="6" name="Rectangle 3"/>
          <p:cNvSpPr txBox="1">
            <a:spLocks noChangeArrowheads="1"/>
          </p:cNvSpPr>
          <p:nvPr/>
        </p:nvSpPr>
        <p:spPr bwMode="auto">
          <a:xfrm>
            <a:off x="1143000" y="4724400"/>
            <a:ext cx="7162800" cy="609600"/>
          </a:xfrm>
          <a:prstGeom prst="rect">
            <a:avLst/>
          </a:prstGeom>
          <a:noFill/>
          <a:ln w="9525">
            <a:noFill/>
            <a:miter lim="800000"/>
            <a:headEnd/>
            <a:tailEnd/>
          </a:ln>
        </p:spPr>
        <p:txBody>
          <a:bodyPr/>
          <a:lstStyle/>
          <a:p>
            <a:pPr algn="ctr">
              <a:spcBef>
                <a:spcPct val="20000"/>
              </a:spcBef>
              <a:buFont typeface="Arial" charset="0"/>
              <a:buNone/>
              <a:defRPr/>
            </a:pPr>
            <a:r>
              <a:rPr lang="en-US" sz="2000" b="1" u="sng" dirty="0" smtClean="0">
                <a:latin typeface="+mn-lt"/>
              </a:rPr>
              <a:t>This version</a:t>
            </a:r>
            <a:r>
              <a:rPr lang="en-US" sz="2000" b="1" dirty="0" smtClean="0">
                <a:latin typeface="+mn-lt"/>
              </a:rPr>
              <a:t>: March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800" b="1" dirty="0" smtClean="0"/>
              <a:t>Theoretical models of temporary protection</a:t>
            </a:r>
          </a:p>
        </p:txBody>
      </p:sp>
      <p:sp>
        <p:nvSpPr>
          <p:cNvPr id="3" name="Content Placeholder 2"/>
          <p:cNvSpPr>
            <a:spLocks noGrp="1"/>
          </p:cNvSpPr>
          <p:nvPr>
            <p:ph idx="1"/>
          </p:nvPr>
        </p:nvSpPr>
        <p:spPr/>
        <p:txBody>
          <a:bodyPr>
            <a:normAutofit/>
          </a:bodyPr>
          <a:lstStyle/>
          <a:p>
            <a:pPr marL="0" indent="0">
              <a:buNone/>
              <a:defRPr/>
            </a:pPr>
            <a:r>
              <a:rPr lang="en-US" sz="2400" b="1" dirty="0" smtClean="0"/>
              <a:t>Trade Agreements Models </a:t>
            </a:r>
          </a:p>
          <a:p>
            <a:pPr>
              <a:defRPr/>
            </a:pPr>
            <a:r>
              <a:rPr lang="en-US" sz="2400" dirty="0" smtClean="0"/>
              <a:t>Bagwell and Staiger</a:t>
            </a:r>
            <a:r>
              <a:rPr lang="en-US" sz="2400" dirty="0"/>
              <a:t> </a:t>
            </a:r>
            <a:r>
              <a:rPr lang="en-US" sz="2400" dirty="0" smtClean="0"/>
              <a:t>(AER 1990)</a:t>
            </a:r>
          </a:p>
          <a:p>
            <a:pPr>
              <a:defRPr/>
            </a:pPr>
            <a:r>
              <a:rPr lang="en-US" sz="2400" dirty="0" smtClean="0"/>
              <a:t>Bagwell and Staiger (BEPress 2003)</a:t>
            </a:r>
          </a:p>
          <a:p>
            <a:pPr marL="514350" indent="-514350">
              <a:defRPr/>
            </a:pPr>
            <a:endParaRPr lang="en-US" sz="2400" dirty="0" smtClean="0"/>
          </a:p>
          <a:p>
            <a:pPr marL="514350" indent="-514350">
              <a:buNone/>
              <a:defRPr/>
            </a:pPr>
            <a:endParaRPr lang="en-US" sz="2400" dirty="0" smtClean="0"/>
          </a:p>
        </p:txBody>
      </p:sp>
    </p:spTree>
    <p:extLst>
      <p:ext uri="{BB962C8B-B14F-4D97-AF65-F5344CB8AC3E}">
        <p14:creationId xmlns:p14="http://schemas.microsoft.com/office/powerpoint/2010/main" val="16948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2800" b="1" dirty="0" smtClean="0">
                <a:solidFill>
                  <a:srgbClr val="C00000"/>
                </a:solidFill>
              </a:rPr>
              <a:t>Literature: Time-varying Trade Barriers</a:t>
            </a:r>
            <a:endParaRPr lang="en-US" sz="2800" dirty="0" smtClean="0">
              <a:solidFill>
                <a:srgbClr val="C00000"/>
              </a:solidFill>
            </a:endParaRPr>
          </a:p>
        </p:txBody>
      </p:sp>
      <p:sp>
        <p:nvSpPr>
          <p:cNvPr id="18435" name="Content Placeholder 2"/>
          <p:cNvSpPr>
            <a:spLocks noGrp="1"/>
          </p:cNvSpPr>
          <p:nvPr>
            <p:ph idx="1"/>
          </p:nvPr>
        </p:nvSpPr>
        <p:spPr>
          <a:xfrm>
            <a:off x="304800" y="1600200"/>
            <a:ext cx="8610600" cy="4525963"/>
          </a:xfrm>
        </p:spPr>
        <p:txBody>
          <a:bodyPr/>
          <a:lstStyle/>
          <a:p>
            <a:pPr marL="514350" indent="-514350">
              <a:buNone/>
            </a:pPr>
            <a:r>
              <a:rPr lang="en-US" sz="2400" dirty="0" smtClean="0"/>
              <a:t>Knetter and Prusa (2003)</a:t>
            </a:r>
          </a:p>
          <a:p>
            <a:pPr marL="914400" lvl="1" indent="-514350"/>
            <a:r>
              <a:rPr lang="en-US" sz="2000" dirty="0" smtClean="0"/>
              <a:t>Four high-income countries  –  US, EC, Australia, Canada</a:t>
            </a:r>
          </a:p>
          <a:p>
            <a:pPr marL="914400" lvl="1" indent="-514350"/>
            <a:r>
              <a:rPr lang="en-US" sz="2000" dirty="0" smtClean="0"/>
              <a:t>Antidumping policy only, coarse measure of policy changes</a:t>
            </a:r>
          </a:p>
          <a:p>
            <a:pPr marL="914400" lvl="1" indent="-514350"/>
            <a:r>
              <a:rPr lang="en-US" sz="2000" dirty="0" smtClean="0"/>
              <a:t>Annual data for 1980-1998 </a:t>
            </a:r>
          </a:p>
          <a:p>
            <a:pPr marL="514350" indent="-514350">
              <a:buFont typeface="+mj-lt"/>
              <a:buAutoNum type="arabicPeriod"/>
            </a:pPr>
            <a:endParaRPr lang="en-US" sz="2400" dirty="0" smtClean="0"/>
          </a:p>
          <a:p>
            <a:pPr marL="514350" indent="-514350">
              <a:buNone/>
            </a:pPr>
            <a:r>
              <a:rPr lang="en-US" sz="2400" dirty="0" smtClean="0"/>
              <a:t>Bown and Crowley (2013)</a:t>
            </a:r>
          </a:p>
          <a:p>
            <a:pPr marL="914400" lvl="1" indent="-514350"/>
            <a:r>
              <a:rPr lang="en-US" sz="2000" dirty="0" smtClean="0"/>
              <a:t>Five high-income economies  –  US, EU, Australia, Canada, South Korea</a:t>
            </a:r>
          </a:p>
          <a:p>
            <a:pPr marL="914400" lvl="1" indent="-514350"/>
            <a:r>
              <a:rPr lang="en-US" sz="2000" dirty="0" smtClean="0"/>
              <a:t>All temporary trade barriers (TTBs), not only antidumping</a:t>
            </a:r>
          </a:p>
          <a:p>
            <a:pPr marL="914400" lvl="1" indent="-514350"/>
            <a:r>
              <a:rPr lang="en-US" sz="2000" dirty="0" smtClean="0"/>
              <a:t>More detailed measures of trade policy changes (at the trading partner, product level)</a:t>
            </a:r>
          </a:p>
          <a:p>
            <a:pPr marL="914400" lvl="1" indent="-514350"/>
            <a:r>
              <a:rPr lang="en-US" sz="2000" dirty="0" smtClean="0"/>
              <a:t>Quarterly data for 1988:Q1-2010:Q4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p>
            <a:r>
              <a:rPr lang="en-US" sz="2800" b="1" dirty="0">
                <a:solidFill>
                  <a:srgbClr val="C00000"/>
                </a:solidFill>
              </a:rPr>
              <a:t>Literature: </a:t>
            </a:r>
            <a:r>
              <a:rPr lang="en-US" sz="2800" b="1" dirty="0" smtClean="0">
                <a:solidFill>
                  <a:srgbClr val="C00000"/>
                </a:solidFill>
              </a:rPr>
              <a:t>Counter-cyclical tariffs</a:t>
            </a:r>
            <a:endParaRPr lang="en-US" sz="2800" b="1" dirty="0">
              <a:solidFill>
                <a:srgbClr val="C00000"/>
              </a:solidFill>
            </a:endParaRPr>
          </a:p>
        </p:txBody>
      </p:sp>
      <p:sp>
        <p:nvSpPr>
          <p:cNvPr id="3" name="Content Placeholder 2"/>
          <p:cNvSpPr>
            <a:spLocks noGrp="1"/>
          </p:cNvSpPr>
          <p:nvPr>
            <p:ph idx="1"/>
          </p:nvPr>
        </p:nvSpPr>
        <p:spPr>
          <a:xfrm>
            <a:off x="838200" y="990600"/>
            <a:ext cx="7848600" cy="4953000"/>
          </a:xfrm>
        </p:spPr>
        <p:txBody>
          <a:bodyPr/>
          <a:lstStyle/>
          <a:p>
            <a:pPr>
              <a:buNone/>
            </a:pPr>
            <a:r>
              <a:rPr lang="en-US" sz="2000" b="1" dirty="0" smtClean="0"/>
              <a:t>Rose (2012): </a:t>
            </a:r>
            <a:r>
              <a:rPr lang="en-US" sz="2000" dirty="0" smtClean="0"/>
              <a:t>e.g., from his website “The line: barriers to trade like tariffs and quotas don't change much over the business cycle.”</a:t>
            </a:r>
          </a:p>
          <a:p>
            <a:r>
              <a:rPr lang="en-US" sz="2000" dirty="0" smtClean="0"/>
              <a:t>Large sample of high-income, middle-income and low-income economies. </a:t>
            </a:r>
          </a:p>
          <a:p>
            <a:r>
              <a:rPr lang="en-US" sz="2000" dirty="0" smtClean="0"/>
              <a:t>Univariate regression of a measure of domestic GDP growth on different multilateral trade policy measures. </a:t>
            </a:r>
            <a:endParaRPr lang="en-US" sz="2000" dirty="0"/>
          </a:p>
          <a:p>
            <a:pPr>
              <a:buNone/>
            </a:pPr>
            <a:r>
              <a:rPr lang="en-US" sz="2000" b="1" dirty="0" smtClean="0"/>
              <a:t>Critique: </a:t>
            </a:r>
          </a:p>
          <a:p>
            <a:pPr lvl="1"/>
            <a:r>
              <a:rPr lang="en-US" sz="1800" b="1" u="sng" dirty="0" smtClean="0">
                <a:solidFill>
                  <a:srgbClr val="C00000"/>
                </a:solidFill>
              </a:rPr>
              <a:t>Policy instruments</a:t>
            </a:r>
            <a:r>
              <a:rPr lang="en-US" sz="1800" dirty="0" smtClean="0"/>
              <a:t>: It is important to look at time-varying trade policy </a:t>
            </a:r>
            <a:r>
              <a:rPr lang="en-US" sz="1800" b="1" dirty="0" smtClean="0">
                <a:solidFill>
                  <a:srgbClr val="C00000"/>
                </a:solidFill>
              </a:rPr>
              <a:t>instruments</a:t>
            </a:r>
            <a:r>
              <a:rPr lang="en-US" sz="1800" dirty="0" smtClean="0"/>
              <a:t> like </a:t>
            </a:r>
            <a:r>
              <a:rPr lang="en-US" sz="1800" b="1" dirty="0" smtClean="0">
                <a:solidFill>
                  <a:srgbClr val="C00000"/>
                </a:solidFill>
              </a:rPr>
              <a:t>TTBs</a:t>
            </a:r>
            <a:r>
              <a:rPr lang="en-US" sz="1800" dirty="0" smtClean="0"/>
              <a:t> and not just tariffs and quotas (the policy instruments that the GATT/WTO system has sought to take “off the table”)</a:t>
            </a:r>
          </a:p>
          <a:p>
            <a:pPr lvl="1"/>
            <a:r>
              <a:rPr lang="en-US" sz="1800" b="1" u="sng" dirty="0" smtClean="0">
                <a:solidFill>
                  <a:srgbClr val="C00000"/>
                </a:solidFill>
              </a:rPr>
              <a:t>Channels</a:t>
            </a:r>
            <a:r>
              <a:rPr lang="en-US" sz="1800" dirty="0" smtClean="0"/>
              <a:t>: It is important to look at </a:t>
            </a:r>
            <a:r>
              <a:rPr lang="en-US" sz="1800" b="1" dirty="0" smtClean="0">
                <a:solidFill>
                  <a:srgbClr val="C00000"/>
                </a:solidFill>
              </a:rPr>
              <a:t>bilateral relationships </a:t>
            </a:r>
            <a:r>
              <a:rPr lang="en-US" sz="1800" dirty="0" smtClean="0"/>
              <a:t>through which these shocks might affect policy, especially since TTB import protection is frequently imposed bilaterally (unlike more general MFN tariffs)</a:t>
            </a:r>
          </a:p>
          <a:p>
            <a:pPr lvl="1"/>
            <a:r>
              <a:rPr lang="en-US" sz="1800" b="1" u="sng" dirty="0" smtClean="0">
                <a:solidFill>
                  <a:srgbClr val="C00000"/>
                </a:solidFill>
              </a:rPr>
              <a:t>Measurement</a:t>
            </a:r>
            <a:r>
              <a:rPr lang="en-US" sz="1800" dirty="0" smtClean="0"/>
              <a:t>: It is important how you measure </a:t>
            </a:r>
            <a:r>
              <a:rPr lang="en-US" sz="1800" b="1" dirty="0" smtClean="0">
                <a:solidFill>
                  <a:srgbClr val="C00000"/>
                </a:solidFill>
              </a:rPr>
              <a:t>changes in trade policy</a:t>
            </a:r>
            <a:r>
              <a:rPr lang="en-US" sz="1800" dirty="0" smtClean="0"/>
              <a:t>, even when focusing on the relevant policy instruments like antidumping</a:t>
            </a:r>
          </a:p>
          <a:p>
            <a:pPr lvl="1"/>
            <a:endParaRPr lang="en-US" sz="1800" dirty="0" smtClean="0"/>
          </a:p>
          <a:p>
            <a:pPr lvl="1"/>
            <a:endParaRPr lang="en-US" sz="1800" dirty="0" smtClean="0"/>
          </a:p>
        </p:txBody>
      </p:sp>
    </p:spTree>
    <p:extLst>
      <p:ext uri="{BB962C8B-B14F-4D97-AF65-F5344CB8AC3E}">
        <p14:creationId xmlns:p14="http://schemas.microsoft.com/office/powerpoint/2010/main" val="3554916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2209800"/>
          </a:xfrm>
        </p:spPr>
        <p:txBody>
          <a:bodyPr/>
          <a:lstStyle/>
          <a:p>
            <a:r>
              <a:rPr lang="en-US" dirty="0" smtClean="0"/>
              <a:t>2. Trade policy institutions and facts for emerging economies</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09600"/>
          </a:xfrm>
        </p:spPr>
        <p:txBody>
          <a:bodyPr/>
          <a:lstStyle/>
          <a:p>
            <a:r>
              <a:rPr lang="en-US" sz="1800" b="1" dirty="0" smtClean="0">
                <a:solidFill>
                  <a:srgbClr val="C00000"/>
                </a:solidFill>
              </a:rPr>
              <a:t>Table 1. Temporary Trade Barriers and WTO Disciplines Over Tariffs</a:t>
            </a:r>
            <a:endParaRPr lang="en-US" sz="1800" dirty="0">
              <a:solidFill>
                <a:srgbClr val="C00000"/>
              </a:solidFill>
            </a:endParaRPr>
          </a:p>
        </p:txBody>
      </p:sp>
      <p:graphicFrame>
        <p:nvGraphicFramePr>
          <p:cNvPr id="5" name="Table 4"/>
          <p:cNvGraphicFramePr>
            <a:graphicFrameLocks noGrp="1"/>
          </p:cNvGraphicFramePr>
          <p:nvPr/>
        </p:nvGraphicFramePr>
        <p:xfrm>
          <a:off x="381000" y="914400"/>
          <a:ext cx="8305800" cy="5562593"/>
        </p:xfrm>
        <a:graphic>
          <a:graphicData uri="http://schemas.openxmlformats.org/drawingml/2006/table">
            <a:tbl>
              <a:tblPr/>
              <a:tblGrid>
                <a:gridCol w="1825517"/>
                <a:gridCol w="1008785"/>
                <a:gridCol w="1004742"/>
                <a:gridCol w="1040121"/>
                <a:gridCol w="1125028"/>
                <a:gridCol w="1181632"/>
                <a:gridCol w="1119975"/>
              </a:tblGrid>
              <a:tr h="1358201">
                <a:tc>
                  <a:txBody>
                    <a:bodyPr/>
                    <a:lstStyle/>
                    <a:p>
                      <a:pPr marL="0" marR="0">
                        <a:spcBef>
                          <a:spcPts val="0"/>
                        </a:spcBef>
                        <a:spcAft>
                          <a:spcPts val="0"/>
                        </a:spcAft>
                      </a:pPr>
                      <a:r>
                        <a:rPr lang="en-US" sz="1400" b="0" dirty="0">
                          <a:latin typeface="Times New Roman"/>
                          <a:ea typeface="Batang"/>
                          <a:cs typeface="Times New Roman"/>
                        </a:rPr>
                        <a:t>Economy</a:t>
                      </a:r>
                      <a:endParaRPr lang="en-US" sz="1400" b="0" dirty="0">
                        <a:latin typeface="Times New Roman"/>
                        <a:ea typeface="Times New Roman"/>
                        <a:cs typeface="Times New Roman"/>
                      </a:endParaRPr>
                    </a:p>
                  </a:txBody>
                  <a:tcPr marL="61164" marR="6116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latin typeface="Times New Roman"/>
                          <a:ea typeface="Batang"/>
                          <a:cs typeface="Times New Roman"/>
                        </a:rPr>
                        <a:t>MFN tariff binding coverage</a:t>
                      </a:r>
                      <a:endParaRPr lang="en-US" sz="1400" b="0" dirty="0">
                        <a:latin typeface="Times New Roman"/>
                        <a:ea typeface="Times New Roman"/>
                        <a:cs typeface="Times New Roman"/>
                      </a:endParaRPr>
                    </a:p>
                    <a:p>
                      <a:pPr marL="0" marR="0" algn="ctr">
                        <a:spcBef>
                          <a:spcPts val="0"/>
                        </a:spcBef>
                        <a:spcAft>
                          <a:spcPts val="0"/>
                        </a:spcAft>
                      </a:pPr>
                      <a:r>
                        <a:rPr lang="en-US" sz="1400" b="0" dirty="0">
                          <a:latin typeface="Times New Roman"/>
                          <a:ea typeface="Batang"/>
                          <a:cs typeface="Times New Roman"/>
                        </a:rPr>
                        <a:t>(1)</a:t>
                      </a:r>
                      <a:endParaRPr lang="en-US" sz="1400" b="0" dirty="0">
                        <a:latin typeface="Times New Roman"/>
                        <a:ea typeface="Times New Roman"/>
                        <a:cs typeface="Times New Roman"/>
                      </a:endParaRPr>
                    </a:p>
                  </a:txBody>
                  <a:tcPr marL="61164" marR="6116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latin typeface="Times New Roman"/>
                          <a:ea typeface="Batang"/>
                          <a:cs typeface="Times New Roman"/>
                        </a:rPr>
                        <a:t>Average bound MFN tariff rate</a:t>
                      </a:r>
                      <a:endParaRPr lang="en-US" sz="1400" b="0" dirty="0">
                        <a:latin typeface="Times New Roman"/>
                        <a:ea typeface="Times New Roman"/>
                        <a:cs typeface="Times New Roman"/>
                      </a:endParaRPr>
                    </a:p>
                    <a:p>
                      <a:pPr marL="0" marR="0" algn="ctr">
                        <a:spcBef>
                          <a:spcPts val="0"/>
                        </a:spcBef>
                        <a:spcAft>
                          <a:spcPts val="0"/>
                        </a:spcAft>
                      </a:pPr>
                      <a:r>
                        <a:rPr lang="en-US" sz="1400" b="0" dirty="0">
                          <a:latin typeface="Times New Roman"/>
                          <a:ea typeface="Batang"/>
                          <a:cs typeface="Times New Roman"/>
                        </a:rPr>
                        <a:t>(2)</a:t>
                      </a:r>
                      <a:endParaRPr lang="en-US" sz="1400" b="0" dirty="0">
                        <a:latin typeface="Times New Roman"/>
                        <a:ea typeface="Times New Roman"/>
                        <a:cs typeface="Times New Roman"/>
                      </a:endParaRPr>
                    </a:p>
                  </a:txBody>
                  <a:tcPr marL="61164" marR="6116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latin typeface="Times New Roman"/>
                          <a:ea typeface="Batang"/>
                          <a:cs typeface="Times New Roman"/>
                        </a:rPr>
                        <a:t>Average</a:t>
                      </a:r>
                      <a:endParaRPr lang="en-US" sz="1400" b="0" dirty="0">
                        <a:latin typeface="Times New Roman"/>
                        <a:ea typeface="Times New Roman"/>
                        <a:cs typeface="Times New Roman"/>
                      </a:endParaRPr>
                    </a:p>
                    <a:p>
                      <a:pPr marL="0" marR="0" algn="ctr">
                        <a:spcBef>
                          <a:spcPts val="0"/>
                        </a:spcBef>
                        <a:spcAft>
                          <a:spcPts val="0"/>
                        </a:spcAft>
                      </a:pPr>
                      <a:r>
                        <a:rPr lang="en-US" sz="1400" b="0" dirty="0">
                          <a:latin typeface="Times New Roman"/>
                          <a:ea typeface="Batang"/>
                          <a:cs typeface="Times New Roman"/>
                        </a:rPr>
                        <a:t>applied MFN tariff rate in 1995*</a:t>
                      </a:r>
                      <a:endParaRPr lang="en-US" sz="1400" b="0" dirty="0">
                        <a:latin typeface="Times New Roman"/>
                        <a:ea typeface="Times New Roman"/>
                        <a:cs typeface="Times New Roman"/>
                      </a:endParaRPr>
                    </a:p>
                    <a:p>
                      <a:pPr marL="0" marR="0" algn="ctr">
                        <a:spcBef>
                          <a:spcPts val="0"/>
                        </a:spcBef>
                        <a:spcAft>
                          <a:spcPts val="0"/>
                        </a:spcAft>
                      </a:pPr>
                      <a:r>
                        <a:rPr lang="en-US" sz="1400" b="0" dirty="0">
                          <a:latin typeface="Times New Roman"/>
                          <a:ea typeface="Batang"/>
                          <a:cs typeface="Times New Roman"/>
                        </a:rPr>
                        <a:t>(3)</a:t>
                      </a:r>
                      <a:endParaRPr lang="en-US" sz="1400" b="0" dirty="0">
                        <a:latin typeface="Times New Roman"/>
                        <a:ea typeface="Times New Roman"/>
                        <a:cs typeface="Times New Roman"/>
                      </a:endParaRPr>
                    </a:p>
                  </a:txBody>
                  <a:tcPr marL="61164" marR="6116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latin typeface="Times New Roman"/>
                          <a:ea typeface="Batang"/>
                          <a:cs typeface="Times New Roman"/>
                        </a:rPr>
                        <a:t>Average</a:t>
                      </a:r>
                      <a:endParaRPr lang="en-US" sz="1400" b="0" dirty="0">
                        <a:latin typeface="Times New Roman"/>
                        <a:ea typeface="Times New Roman"/>
                        <a:cs typeface="Times New Roman"/>
                      </a:endParaRPr>
                    </a:p>
                    <a:p>
                      <a:pPr marL="0" marR="0" algn="ctr">
                        <a:spcBef>
                          <a:spcPts val="0"/>
                        </a:spcBef>
                        <a:spcAft>
                          <a:spcPts val="0"/>
                        </a:spcAft>
                      </a:pPr>
                      <a:r>
                        <a:rPr lang="en-US" sz="1400" b="0" dirty="0">
                          <a:latin typeface="Times New Roman"/>
                          <a:ea typeface="Batang"/>
                          <a:cs typeface="Times New Roman"/>
                        </a:rPr>
                        <a:t>applied MFN tariff rate in 2010</a:t>
                      </a:r>
                      <a:endParaRPr lang="en-US" sz="1400" b="0" dirty="0">
                        <a:latin typeface="Times New Roman"/>
                        <a:ea typeface="Times New Roman"/>
                        <a:cs typeface="Times New Roman"/>
                      </a:endParaRPr>
                    </a:p>
                    <a:p>
                      <a:pPr marL="0" marR="0" algn="ctr">
                        <a:spcBef>
                          <a:spcPts val="0"/>
                        </a:spcBef>
                        <a:spcAft>
                          <a:spcPts val="0"/>
                        </a:spcAft>
                      </a:pPr>
                      <a:r>
                        <a:rPr lang="en-US" sz="1400" b="0" dirty="0">
                          <a:latin typeface="Times New Roman"/>
                          <a:ea typeface="Batang"/>
                          <a:cs typeface="Times New Roman"/>
                        </a:rPr>
                        <a:t>(4)</a:t>
                      </a:r>
                      <a:endParaRPr lang="en-US" sz="1400" b="0" dirty="0">
                        <a:latin typeface="Times New Roman"/>
                        <a:ea typeface="Times New Roman"/>
                        <a:cs typeface="Times New Roman"/>
                      </a:endParaRPr>
                    </a:p>
                  </a:txBody>
                  <a:tcPr marL="61164" marR="6116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latin typeface="Times New Roman"/>
                          <a:ea typeface="Batang"/>
                          <a:cs typeface="Times New Roman"/>
                        </a:rPr>
                        <a:t>TTB import product coverage </a:t>
                      </a:r>
                      <a:endParaRPr lang="en-US" sz="1400" b="0" dirty="0">
                        <a:latin typeface="Times New Roman"/>
                        <a:ea typeface="Times New Roman"/>
                        <a:cs typeface="Times New Roman"/>
                      </a:endParaRPr>
                    </a:p>
                    <a:p>
                      <a:pPr marL="0" marR="0" algn="ctr">
                        <a:spcBef>
                          <a:spcPts val="0"/>
                        </a:spcBef>
                        <a:spcAft>
                          <a:spcPts val="0"/>
                        </a:spcAft>
                      </a:pPr>
                      <a:r>
                        <a:rPr lang="en-US" sz="1400" b="0" dirty="0">
                          <a:latin typeface="Times New Roman"/>
                          <a:ea typeface="Batang"/>
                          <a:cs typeface="Times New Roman"/>
                        </a:rPr>
                        <a:t>in 1995</a:t>
                      </a:r>
                      <a:endParaRPr lang="en-US" sz="1400" b="0" dirty="0">
                        <a:latin typeface="Times New Roman"/>
                        <a:ea typeface="Times New Roman"/>
                        <a:cs typeface="Times New Roman"/>
                      </a:endParaRPr>
                    </a:p>
                    <a:p>
                      <a:pPr marL="0" marR="0" algn="ctr">
                        <a:spcBef>
                          <a:spcPts val="0"/>
                        </a:spcBef>
                        <a:spcAft>
                          <a:spcPts val="0"/>
                        </a:spcAft>
                      </a:pPr>
                      <a:r>
                        <a:rPr lang="en-US" sz="1400" b="0" dirty="0">
                          <a:latin typeface="Times New Roman"/>
                          <a:ea typeface="Batang"/>
                          <a:cs typeface="Times New Roman"/>
                        </a:rPr>
                        <a:t>(5)</a:t>
                      </a:r>
                      <a:endParaRPr lang="en-US" sz="1400" b="0" dirty="0">
                        <a:latin typeface="Times New Roman"/>
                        <a:ea typeface="Times New Roman"/>
                        <a:cs typeface="Times New Roman"/>
                      </a:endParaRPr>
                    </a:p>
                  </a:txBody>
                  <a:tcPr marL="61164" marR="6116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latin typeface="Times New Roman"/>
                          <a:ea typeface="Batang"/>
                          <a:cs typeface="Times New Roman"/>
                        </a:rPr>
                        <a:t>TTB import product coverage </a:t>
                      </a:r>
                      <a:endParaRPr lang="en-US" sz="1400" b="0" dirty="0">
                        <a:latin typeface="Times New Roman"/>
                        <a:ea typeface="Times New Roman"/>
                        <a:cs typeface="Times New Roman"/>
                      </a:endParaRPr>
                    </a:p>
                    <a:p>
                      <a:pPr marL="0" marR="0" algn="ctr">
                        <a:spcBef>
                          <a:spcPts val="0"/>
                        </a:spcBef>
                        <a:spcAft>
                          <a:spcPts val="0"/>
                        </a:spcAft>
                      </a:pPr>
                      <a:r>
                        <a:rPr lang="en-US" sz="1400" b="0" dirty="0">
                          <a:latin typeface="Times New Roman"/>
                          <a:ea typeface="Batang"/>
                          <a:cs typeface="Times New Roman"/>
                        </a:rPr>
                        <a:t>in 2010</a:t>
                      </a:r>
                      <a:endParaRPr lang="en-US" sz="1400" b="0" dirty="0">
                        <a:latin typeface="Times New Roman"/>
                        <a:ea typeface="Times New Roman"/>
                        <a:cs typeface="Times New Roman"/>
                      </a:endParaRPr>
                    </a:p>
                    <a:p>
                      <a:pPr marL="0" marR="0" algn="ctr">
                        <a:spcBef>
                          <a:spcPts val="0"/>
                        </a:spcBef>
                        <a:spcAft>
                          <a:spcPts val="0"/>
                        </a:spcAft>
                      </a:pPr>
                      <a:r>
                        <a:rPr lang="en-US" sz="1400" b="0" dirty="0">
                          <a:latin typeface="Times New Roman"/>
                          <a:ea typeface="Batang"/>
                          <a:cs typeface="Times New Roman"/>
                        </a:rPr>
                        <a:t>(6)</a:t>
                      </a:r>
                      <a:endParaRPr lang="en-US" sz="1400" b="0" dirty="0">
                        <a:latin typeface="Times New Roman"/>
                        <a:ea typeface="Times New Roman"/>
                        <a:cs typeface="Times New Roman"/>
                      </a:endParaRPr>
                    </a:p>
                  </a:txBody>
                  <a:tcPr marL="61164" marR="6116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629">
                <a:tc gridSpan="7">
                  <a:txBody>
                    <a:bodyPr/>
                    <a:lstStyle/>
                    <a:p>
                      <a:pPr marL="0" marR="0">
                        <a:spcBef>
                          <a:spcPts val="0"/>
                        </a:spcBef>
                        <a:spcAft>
                          <a:spcPts val="0"/>
                        </a:spcAft>
                      </a:pPr>
                      <a:r>
                        <a:rPr lang="en-US" sz="1400" b="1" i="1" dirty="0">
                          <a:latin typeface="Times New Roman"/>
                          <a:ea typeface="Batang"/>
                          <a:cs typeface="Times New Roman"/>
                        </a:rPr>
                        <a:t>Emerging economy G20 members in sample</a:t>
                      </a:r>
                      <a:endParaRPr lang="en-US" sz="1400" dirty="0">
                        <a:latin typeface="Times New Roman"/>
                        <a:ea typeface="Times New Roman"/>
                        <a:cs typeface="Times New Roman"/>
                      </a:endParaRPr>
                    </a:p>
                  </a:txBody>
                  <a:tcPr marL="65128" marR="65128" marT="0" marB="40776">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6367">
                <a:tc>
                  <a:txBody>
                    <a:bodyPr/>
                    <a:lstStyle/>
                    <a:p>
                      <a:pPr marL="0" marR="0" indent="94615">
                        <a:spcBef>
                          <a:spcPts val="0"/>
                        </a:spcBef>
                        <a:spcAft>
                          <a:spcPts val="0"/>
                        </a:spcAft>
                      </a:pPr>
                      <a:r>
                        <a:rPr lang="en-US" sz="1400" kern="1200" dirty="0" smtClean="0">
                          <a:solidFill>
                            <a:schemeClr val="tx1"/>
                          </a:solidFill>
                          <a:latin typeface="Times New Roman" pitchFamily="18" charset="0"/>
                          <a:ea typeface="+mn-ea"/>
                          <a:cs typeface="Times New Roman" pitchFamily="18" charset="0"/>
                        </a:rPr>
                        <a:t>Argentina</a:t>
                      </a:r>
                      <a:endParaRPr lang="en-US" sz="1400" dirty="0">
                        <a:latin typeface="Times New Roman" pitchFamily="18" charset="0"/>
                        <a:ea typeface="Batang"/>
                        <a:cs typeface="Times New Roman" pitchFamily="18" charset="0"/>
                      </a:endParaRPr>
                    </a:p>
                  </a:txBody>
                  <a:tcPr marL="68580" marR="68580"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100.0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31.9</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12.1</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12.5</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1.3</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3.3</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26367">
                <a:tc>
                  <a:txBody>
                    <a:bodyPr/>
                    <a:lstStyle/>
                    <a:p>
                      <a:pPr marL="0" marR="0" indent="94615">
                        <a:spcBef>
                          <a:spcPts val="0"/>
                        </a:spcBef>
                        <a:spcAft>
                          <a:spcPts val="0"/>
                        </a:spcAft>
                      </a:pPr>
                      <a:r>
                        <a:rPr lang="en-US" sz="1400" dirty="0" smtClean="0">
                          <a:latin typeface="Times New Roman"/>
                          <a:ea typeface="Batang"/>
                          <a:cs typeface="Times New Roman"/>
                        </a:rPr>
                        <a:t>Brazil</a:t>
                      </a:r>
                      <a:endParaRPr lang="en-US" sz="1400" dirty="0">
                        <a:latin typeface="Times New Roman"/>
                        <a:ea typeface="Batang"/>
                        <a:cs typeface="Times New Roman"/>
                      </a:endParaRPr>
                    </a:p>
                  </a:txBody>
                  <a:tcPr marL="68580" marR="68580"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100.0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31.4</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13.0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13.7</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0.4</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1.6</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26367">
                <a:tc>
                  <a:txBody>
                    <a:bodyPr/>
                    <a:lstStyle/>
                    <a:p>
                      <a:pPr marL="0" marR="0" indent="94615">
                        <a:spcBef>
                          <a:spcPts val="0"/>
                        </a:spcBef>
                        <a:spcAft>
                          <a:spcPts val="0"/>
                        </a:spcAft>
                      </a:pPr>
                      <a:r>
                        <a:rPr lang="en-US" sz="1400" dirty="0" smtClean="0">
                          <a:latin typeface="Times New Roman"/>
                          <a:ea typeface="Batang"/>
                          <a:cs typeface="Times New Roman"/>
                        </a:rPr>
                        <a:t>China</a:t>
                      </a:r>
                      <a:endParaRPr lang="en-US" sz="1400" dirty="0">
                        <a:latin typeface="Times New Roman"/>
                        <a:ea typeface="Batang"/>
                        <a:cs typeface="Times New Roman"/>
                      </a:endParaRPr>
                    </a:p>
                  </a:txBody>
                  <a:tcPr marL="68580" marR="68580"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100.0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15.9</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9.6</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1.4</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26367">
                <a:tc>
                  <a:txBody>
                    <a:bodyPr/>
                    <a:lstStyle/>
                    <a:p>
                      <a:pPr marL="0" marR="0" indent="94615">
                        <a:spcBef>
                          <a:spcPts val="0"/>
                        </a:spcBef>
                        <a:spcAft>
                          <a:spcPts val="0"/>
                        </a:spcAft>
                      </a:pPr>
                      <a:r>
                        <a:rPr lang="en-US" sz="1400" dirty="0" smtClean="0">
                          <a:latin typeface="Times New Roman"/>
                          <a:ea typeface="Batang"/>
                          <a:cs typeface="Times New Roman"/>
                        </a:rPr>
                        <a:t>India</a:t>
                      </a:r>
                      <a:endParaRPr lang="en-US" sz="1400" dirty="0">
                        <a:latin typeface="Times New Roman"/>
                        <a:ea typeface="Batang"/>
                        <a:cs typeface="Times New Roman"/>
                      </a:endParaRPr>
                    </a:p>
                  </a:txBody>
                  <a:tcPr marL="68580" marR="68580"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73.8</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49.4</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14.5</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12.4</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0.2</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6.6</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26367">
                <a:tc>
                  <a:txBody>
                    <a:bodyPr/>
                    <a:lstStyle/>
                    <a:p>
                      <a:pPr marL="0" marR="0" indent="94615">
                        <a:spcBef>
                          <a:spcPts val="0"/>
                        </a:spcBef>
                        <a:spcAft>
                          <a:spcPts val="0"/>
                        </a:spcAft>
                      </a:pPr>
                      <a:r>
                        <a:rPr lang="en-US" sz="1400" dirty="0" smtClean="0">
                          <a:latin typeface="Times New Roman"/>
                          <a:ea typeface="Batang"/>
                          <a:cs typeface="Times New Roman"/>
                        </a:rPr>
                        <a:t>Indonesia</a:t>
                      </a:r>
                      <a:endParaRPr lang="en-US" sz="1400" dirty="0">
                        <a:latin typeface="Times New Roman"/>
                        <a:ea typeface="Batang"/>
                        <a:cs typeface="Times New Roman"/>
                      </a:endParaRPr>
                    </a:p>
                  </a:txBody>
                  <a:tcPr marL="68580" marR="68580"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95.8</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37.2</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15.3</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6.7</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0.6</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26367">
                <a:tc>
                  <a:txBody>
                    <a:bodyPr/>
                    <a:lstStyle/>
                    <a:p>
                      <a:pPr marL="0" marR="0" indent="94615">
                        <a:spcBef>
                          <a:spcPts val="0"/>
                        </a:spcBef>
                        <a:spcAft>
                          <a:spcPts val="0"/>
                        </a:spcAft>
                      </a:pPr>
                      <a:r>
                        <a:rPr lang="en-US" sz="1400" dirty="0" smtClean="0">
                          <a:latin typeface="Times New Roman"/>
                          <a:ea typeface="Batang"/>
                          <a:cs typeface="Times New Roman"/>
                        </a:rPr>
                        <a:t>Mexico</a:t>
                      </a:r>
                      <a:endParaRPr lang="en-US" sz="1400" dirty="0">
                        <a:latin typeface="Times New Roman"/>
                        <a:ea typeface="Batang"/>
                        <a:cs typeface="Times New Roman"/>
                      </a:endParaRPr>
                    </a:p>
                  </a:txBody>
                  <a:tcPr marL="68580" marR="68580"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100.0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35.0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13.1</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8.9</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24.1</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1.2</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26367">
                <a:tc>
                  <a:txBody>
                    <a:bodyPr/>
                    <a:lstStyle/>
                    <a:p>
                      <a:pPr marL="0" marR="0" indent="94615">
                        <a:spcBef>
                          <a:spcPts val="0"/>
                        </a:spcBef>
                        <a:spcAft>
                          <a:spcPts val="0"/>
                        </a:spcAft>
                      </a:pPr>
                      <a:r>
                        <a:rPr lang="en-US" sz="1400" dirty="0" smtClean="0">
                          <a:latin typeface="Times New Roman"/>
                          <a:ea typeface="Batang"/>
                          <a:cs typeface="Times New Roman"/>
                        </a:rPr>
                        <a:t>South Africa</a:t>
                      </a:r>
                      <a:endParaRPr lang="en-US" sz="1400" dirty="0">
                        <a:latin typeface="Times New Roman"/>
                        <a:ea typeface="Batang"/>
                        <a:cs typeface="Times New Roman"/>
                      </a:endParaRPr>
                    </a:p>
                  </a:txBody>
                  <a:tcPr marL="68580" marR="68580"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96.6</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19.2</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14.2</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7.6</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0.4</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0.6</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26367">
                <a:tc>
                  <a:txBody>
                    <a:bodyPr/>
                    <a:lstStyle/>
                    <a:p>
                      <a:pPr marL="0" marR="0" indent="94615">
                        <a:spcBef>
                          <a:spcPts val="0"/>
                        </a:spcBef>
                        <a:spcAft>
                          <a:spcPts val="0"/>
                        </a:spcAft>
                      </a:pPr>
                      <a:r>
                        <a:rPr lang="en-US" sz="1400" dirty="0" smtClean="0">
                          <a:latin typeface="Times New Roman"/>
                          <a:ea typeface="Batang"/>
                          <a:cs typeface="Times New Roman"/>
                        </a:rPr>
                        <a:t>Turkey</a:t>
                      </a:r>
                      <a:endParaRPr lang="en-US" sz="1400" dirty="0">
                        <a:latin typeface="Times New Roman"/>
                        <a:ea typeface="Batang"/>
                        <a:cs typeface="Times New Roman"/>
                      </a:endParaRPr>
                    </a:p>
                  </a:txBody>
                  <a:tcPr marL="68580" marR="68580"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50.4</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28.5</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9.4</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9.9</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0.7</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6.9</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69629">
                <a:tc gridSpan="7">
                  <a:txBody>
                    <a:bodyPr/>
                    <a:lstStyle/>
                    <a:p>
                      <a:pPr marL="0" marR="0">
                        <a:spcBef>
                          <a:spcPts val="0"/>
                        </a:spcBef>
                        <a:spcAft>
                          <a:spcPts val="0"/>
                        </a:spcAft>
                      </a:pPr>
                      <a:r>
                        <a:rPr lang="en-US" sz="1400" b="1" i="1" dirty="0">
                          <a:latin typeface="Times New Roman"/>
                          <a:ea typeface="Batang"/>
                          <a:cs typeface="Times New Roman"/>
                        </a:rPr>
                        <a:t>Emerging economy non-G20 members in sample</a:t>
                      </a:r>
                      <a:endParaRPr lang="en-US" sz="1400" dirty="0">
                        <a:latin typeface="Times New Roman"/>
                        <a:ea typeface="Times New Roman"/>
                        <a:cs typeface="Times New Roman"/>
                      </a:endParaRPr>
                    </a:p>
                  </a:txBody>
                  <a:tcPr marL="65128" marR="65128" marT="0" marB="40776">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6367">
                <a:tc>
                  <a:txBody>
                    <a:bodyPr/>
                    <a:lstStyle/>
                    <a:p>
                      <a:pPr marL="0" marR="0" indent="94615">
                        <a:spcBef>
                          <a:spcPts val="0"/>
                        </a:spcBef>
                        <a:spcAft>
                          <a:spcPts val="0"/>
                        </a:spcAft>
                      </a:pPr>
                      <a:r>
                        <a:rPr lang="en-US" sz="1400" dirty="0" smtClean="0">
                          <a:latin typeface="Times New Roman"/>
                          <a:ea typeface="Batang"/>
                          <a:cs typeface="Times New Roman"/>
                        </a:rPr>
                        <a:t>Colombia</a:t>
                      </a:r>
                      <a:endParaRPr lang="en-US" sz="1400" dirty="0">
                        <a:latin typeface="Times New Roman"/>
                        <a:ea typeface="Batang"/>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100.0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42.9</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13.7</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70180" algn="r">
                        <a:spcBef>
                          <a:spcPts val="0"/>
                        </a:spcBef>
                        <a:spcAft>
                          <a:spcPts val="0"/>
                        </a:spcAft>
                      </a:pPr>
                      <a:r>
                        <a:rPr lang="en-US" sz="1400" dirty="0">
                          <a:latin typeface="Times New Roman"/>
                          <a:ea typeface="Batang"/>
                          <a:cs typeface="Times New Roman"/>
                        </a:rPr>
                        <a:t>12.5</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0.1</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0.8</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26367">
                <a:tc>
                  <a:txBody>
                    <a:bodyPr/>
                    <a:lstStyle/>
                    <a:p>
                      <a:pPr marL="0" marR="0" indent="94615">
                        <a:spcBef>
                          <a:spcPts val="0"/>
                        </a:spcBef>
                        <a:spcAft>
                          <a:spcPts val="0"/>
                        </a:spcAft>
                      </a:pPr>
                      <a:r>
                        <a:rPr lang="en-US" sz="1400" dirty="0" smtClean="0">
                          <a:latin typeface="Times New Roman"/>
                          <a:ea typeface="Batang"/>
                          <a:cs typeface="Times New Roman"/>
                        </a:rPr>
                        <a:t>Malaysia</a:t>
                      </a:r>
                      <a:endParaRPr lang="en-US" sz="1400" dirty="0">
                        <a:latin typeface="Times New Roman"/>
                        <a:ea typeface="Batang"/>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84.3</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14.6</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8.1</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70180" algn="r">
                        <a:spcBef>
                          <a:spcPts val="0"/>
                        </a:spcBef>
                        <a:spcAft>
                          <a:spcPts val="0"/>
                        </a:spcAft>
                      </a:pPr>
                      <a:r>
                        <a:rPr lang="en-US" sz="1400" dirty="0">
                          <a:latin typeface="Times New Roman"/>
                          <a:ea typeface="Batang"/>
                          <a:cs typeface="Times New Roman"/>
                        </a:rPr>
                        <a:t>7.0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0.1</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26367">
                <a:tc>
                  <a:txBody>
                    <a:bodyPr/>
                    <a:lstStyle/>
                    <a:p>
                      <a:pPr marL="0" marR="0" indent="94615">
                        <a:spcBef>
                          <a:spcPts val="0"/>
                        </a:spcBef>
                        <a:spcAft>
                          <a:spcPts val="0"/>
                        </a:spcAft>
                      </a:pPr>
                      <a:r>
                        <a:rPr lang="en-US" sz="1400" dirty="0" smtClean="0">
                          <a:latin typeface="Times New Roman"/>
                          <a:ea typeface="Batang"/>
                          <a:cs typeface="Times New Roman"/>
                        </a:rPr>
                        <a:t>Peru</a:t>
                      </a:r>
                      <a:endParaRPr lang="en-US" sz="1400" dirty="0">
                        <a:latin typeface="Times New Roman"/>
                        <a:ea typeface="Batang"/>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100.0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30.1</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16.5</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70180" algn="r">
                        <a:spcBef>
                          <a:spcPts val="0"/>
                        </a:spcBef>
                        <a:spcAft>
                          <a:spcPts val="0"/>
                        </a:spcAft>
                      </a:pPr>
                      <a:r>
                        <a:rPr lang="en-US" sz="1400" dirty="0">
                          <a:latin typeface="Times New Roman"/>
                          <a:ea typeface="Batang"/>
                          <a:cs typeface="Times New Roman"/>
                        </a:rPr>
                        <a:t>5.4</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0.2</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2.5</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26367">
                <a:tc>
                  <a:txBody>
                    <a:bodyPr/>
                    <a:lstStyle/>
                    <a:p>
                      <a:pPr marL="0" marR="0" indent="94615">
                        <a:spcBef>
                          <a:spcPts val="0"/>
                        </a:spcBef>
                        <a:spcAft>
                          <a:spcPts val="0"/>
                        </a:spcAft>
                      </a:pPr>
                      <a:r>
                        <a:rPr lang="en-US" sz="1400" dirty="0" smtClean="0">
                          <a:latin typeface="Times New Roman"/>
                          <a:ea typeface="Batang"/>
                          <a:cs typeface="Times New Roman"/>
                        </a:rPr>
                        <a:t>Philippines</a:t>
                      </a:r>
                      <a:endParaRPr lang="en-US" sz="1400" dirty="0">
                        <a:latin typeface="Times New Roman"/>
                        <a:ea typeface="Batang"/>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67.0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25.7</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20.3</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70180" algn="r">
                        <a:spcBef>
                          <a:spcPts val="0"/>
                        </a:spcBef>
                        <a:spcAft>
                          <a:spcPts val="0"/>
                        </a:spcAft>
                      </a:pPr>
                      <a:r>
                        <a:rPr lang="en-US" sz="1400" dirty="0">
                          <a:latin typeface="Times New Roman"/>
                          <a:ea typeface="Batang"/>
                          <a:cs typeface="Times New Roman"/>
                        </a:rPr>
                        <a:t>6.3</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0.2</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26367">
                <a:tc>
                  <a:txBody>
                    <a:bodyPr/>
                    <a:lstStyle/>
                    <a:p>
                      <a:pPr marL="0" marR="0" indent="94615">
                        <a:spcBef>
                          <a:spcPts val="0"/>
                        </a:spcBef>
                        <a:spcAft>
                          <a:spcPts val="0"/>
                        </a:spcAft>
                      </a:pPr>
                      <a:r>
                        <a:rPr lang="en-US" sz="1400" dirty="0" smtClean="0">
                          <a:latin typeface="Times New Roman"/>
                          <a:ea typeface="Batang"/>
                          <a:cs typeface="Times New Roman"/>
                        </a:rPr>
                        <a:t>Thailand</a:t>
                      </a:r>
                      <a:endParaRPr lang="en-US" sz="1400" dirty="0">
                        <a:latin typeface="Times New Roman"/>
                        <a:ea typeface="Batang"/>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75.0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25.7</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82880" algn="r">
                        <a:spcBef>
                          <a:spcPts val="0"/>
                        </a:spcBef>
                        <a:spcAft>
                          <a:spcPts val="0"/>
                        </a:spcAft>
                      </a:pPr>
                      <a:r>
                        <a:rPr lang="en-US" sz="1400" dirty="0">
                          <a:latin typeface="Times New Roman"/>
                          <a:ea typeface="Batang"/>
                          <a:cs typeface="Times New Roman"/>
                        </a:rPr>
                        <a:t>23.1</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170180" algn="r">
                        <a:spcBef>
                          <a:spcPts val="0"/>
                        </a:spcBef>
                        <a:spcAft>
                          <a:spcPts val="0"/>
                        </a:spcAft>
                      </a:pPr>
                      <a:r>
                        <a:rPr lang="en-US" sz="1400" dirty="0">
                          <a:latin typeface="Times New Roman"/>
                          <a:ea typeface="Batang"/>
                          <a:cs typeface="Times New Roman"/>
                        </a:rPr>
                        <a:t>9.7</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0.0</a:t>
                      </a:r>
                      <a:endParaRPr lang="en-US" sz="1400" dirty="0">
                        <a:latin typeface="Times New Roman"/>
                        <a:ea typeface="Times New Roman"/>
                        <a:cs typeface="Times New Roman"/>
                      </a:endParaRPr>
                    </a:p>
                  </a:txBody>
                  <a:tcPr marL="61164" marR="61164" marT="0" marB="0">
                    <a:lnL>
                      <a:noFill/>
                    </a:lnL>
                    <a:lnR>
                      <a:noFill/>
                    </a:lnR>
                    <a:lnT>
                      <a:noFill/>
                    </a:lnT>
                    <a:lnB>
                      <a:noFill/>
                    </a:lnB>
                  </a:tcPr>
                </a:tc>
                <a:tc>
                  <a:txBody>
                    <a:bodyPr/>
                    <a:lstStyle/>
                    <a:p>
                      <a:pPr marL="0" marR="0" algn="ctr">
                        <a:spcBef>
                          <a:spcPts val="0"/>
                        </a:spcBef>
                        <a:spcAft>
                          <a:spcPts val="0"/>
                        </a:spcAft>
                      </a:pPr>
                      <a:r>
                        <a:rPr lang="en-US" sz="1400" dirty="0">
                          <a:latin typeface="Times New Roman"/>
                          <a:ea typeface="Batang"/>
                          <a:cs typeface="Times New Roman"/>
                        </a:rPr>
                        <a:t>0.5</a:t>
                      </a:r>
                      <a:endParaRPr lang="en-US" sz="1400" dirty="0">
                        <a:latin typeface="Times New Roman"/>
                        <a:ea typeface="Times New Roman"/>
                        <a:cs typeface="Times New Roman"/>
                      </a:endParaRPr>
                    </a:p>
                  </a:txBody>
                  <a:tcPr marL="61164" marR="61164" marT="0" marB="0">
                    <a:lnL>
                      <a:noFill/>
                    </a:lnL>
                    <a:lnR>
                      <a:noFill/>
                    </a:lnR>
                    <a:lnT>
                      <a:noFill/>
                    </a:lnT>
                    <a:lnB>
                      <a:noFill/>
                    </a:lnB>
                  </a:tcPr>
                </a:tc>
              </a:tr>
              <a:tr h="269629">
                <a:tc gridSpan="7">
                  <a:txBody>
                    <a:bodyPr/>
                    <a:lstStyle/>
                    <a:p>
                      <a:pPr marL="0" marR="0">
                        <a:spcBef>
                          <a:spcPts val="0"/>
                        </a:spcBef>
                        <a:spcAft>
                          <a:spcPts val="0"/>
                        </a:spcAft>
                      </a:pPr>
                      <a:r>
                        <a:rPr lang="en-US" sz="1400" b="1" i="1" dirty="0">
                          <a:latin typeface="Times New Roman"/>
                          <a:ea typeface="Batang"/>
                          <a:cs typeface="Times New Roman"/>
                        </a:rPr>
                        <a:t>Industrialized economies as comparison</a:t>
                      </a:r>
                      <a:endParaRPr lang="en-US" sz="1400" dirty="0">
                        <a:latin typeface="Times New Roman"/>
                        <a:ea typeface="Times New Roman"/>
                        <a:cs typeface="Times New Roman"/>
                      </a:endParaRPr>
                    </a:p>
                  </a:txBody>
                  <a:tcPr marL="65128" marR="65128" marT="0" marB="40776">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6367">
                <a:tc>
                  <a:txBody>
                    <a:bodyPr/>
                    <a:lstStyle/>
                    <a:p>
                      <a:pPr marL="0" marR="0" indent="94615">
                        <a:spcBef>
                          <a:spcPts val="0"/>
                        </a:spcBef>
                        <a:spcAft>
                          <a:spcPts val="0"/>
                        </a:spcAft>
                      </a:pPr>
                      <a:r>
                        <a:rPr lang="en-US" sz="1400" dirty="0" smtClean="0">
                          <a:latin typeface="Times New Roman"/>
                          <a:ea typeface="Batang"/>
                          <a:cs typeface="Times New Roman"/>
                        </a:rPr>
                        <a:t>United States</a:t>
                      </a:r>
                      <a:endParaRPr lang="en-US" sz="1400" dirty="0">
                        <a:latin typeface="Times New Roman"/>
                        <a:ea typeface="Batang"/>
                        <a:cs typeface="Times New Roman"/>
                      </a:endParaRPr>
                    </a:p>
                  </a:txBody>
                  <a:tcPr marL="61164" marR="61164" marT="0" marB="0">
                    <a:lnL>
                      <a:noFill/>
                    </a:lnL>
                    <a:lnR>
                      <a:noFill/>
                    </a:lnR>
                    <a:lnT>
                      <a:noFill/>
                    </a:lnT>
                    <a:lnB w="38100" cap="flat" cmpd="sng" algn="ctr">
                      <a:noFill/>
                      <a:prstDash val="solid"/>
                      <a:round/>
                      <a:headEnd type="none" w="med" len="med"/>
                      <a:tailEnd type="none" w="med" len="med"/>
                    </a:lnB>
                  </a:tcPr>
                </a:tc>
                <a:tc>
                  <a:txBody>
                    <a:bodyPr/>
                    <a:lstStyle/>
                    <a:p>
                      <a:pPr marL="0" marR="182880" algn="r">
                        <a:spcBef>
                          <a:spcPts val="0"/>
                        </a:spcBef>
                        <a:spcAft>
                          <a:spcPts val="0"/>
                        </a:spcAft>
                      </a:pPr>
                      <a:r>
                        <a:rPr lang="en-US" sz="1400" dirty="0">
                          <a:latin typeface="Times New Roman"/>
                          <a:ea typeface="Batang"/>
                          <a:cs typeface="Times New Roman"/>
                        </a:rPr>
                        <a:t>100.0</a:t>
                      </a:r>
                      <a:endParaRPr lang="en-US" sz="1400" dirty="0">
                        <a:latin typeface="Times New Roman"/>
                        <a:ea typeface="Times New Roman"/>
                        <a:cs typeface="Times New Roman"/>
                      </a:endParaRPr>
                    </a:p>
                  </a:txBody>
                  <a:tcPr marL="61164" marR="61164" marT="0" marB="0">
                    <a:lnL>
                      <a:noFill/>
                    </a:lnL>
                    <a:lnR>
                      <a:noFill/>
                    </a:lnR>
                    <a:lnT>
                      <a:noFill/>
                    </a:lnT>
                    <a:lnB w="38100" cap="flat" cmpd="sng" algn="ctr">
                      <a:noFill/>
                      <a:prstDash val="solid"/>
                      <a:round/>
                      <a:headEnd type="none" w="med" len="med"/>
                      <a:tailEnd type="none" w="med" len="med"/>
                    </a:lnB>
                  </a:tcPr>
                </a:tc>
                <a:tc>
                  <a:txBody>
                    <a:bodyPr/>
                    <a:lstStyle/>
                    <a:p>
                      <a:pPr marL="0" marR="182880" algn="r">
                        <a:spcBef>
                          <a:spcPts val="0"/>
                        </a:spcBef>
                        <a:spcAft>
                          <a:spcPts val="0"/>
                        </a:spcAft>
                      </a:pPr>
                      <a:r>
                        <a:rPr lang="en-US" sz="1400" dirty="0">
                          <a:latin typeface="Times New Roman"/>
                          <a:ea typeface="Batang"/>
                          <a:cs typeface="Times New Roman"/>
                        </a:rPr>
                        <a:t>3.6</a:t>
                      </a:r>
                      <a:endParaRPr lang="en-US" sz="1400" dirty="0">
                        <a:latin typeface="Times New Roman"/>
                        <a:ea typeface="Times New Roman"/>
                        <a:cs typeface="Times New Roman"/>
                      </a:endParaRPr>
                    </a:p>
                  </a:txBody>
                  <a:tcPr marL="61164" marR="61164" marT="0" marB="0">
                    <a:lnL>
                      <a:noFill/>
                    </a:lnL>
                    <a:lnR>
                      <a:noFill/>
                    </a:lnR>
                    <a:lnT>
                      <a:noFill/>
                    </a:lnT>
                    <a:lnB w="38100" cap="flat" cmpd="sng" algn="ctr">
                      <a:noFill/>
                      <a:prstDash val="solid"/>
                      <a:round/>
                      <a:headEnd type="none" w="med" len="med"/>
                      <a:tailEnd type="none" w="med" len="med"/>
                    </a:lnB>
                  </a:tcPr>
                </a:tc>
                <a:tc>
                  <a:txBody>
                    <a:bodyPr/>
                    <a:lstStyle/>
                    <a:p>
                      <a:pPr marL="0" marR="182880" algn="r">
                        <a:spcBef>
                          <a:spcPts val="0"/>
                        </a:spcBef>
                        <a:spcAft>
                          <a:spcPts val="0"/>
                        </a:spcAft>
                      </a:pPr>
                      <a:r>
                        <a:rPr lang="en-US" sz="1400" dirty="0">
                          <a:latin typeface="Times New Roman"/>
                          <a:ea typeface="Batang"/>
                          <a:cs typeface="Times New Roman"/>
                        </a:rPr>
                        <a:t>5.2</a:t>
                      </a:r>
                      <a:endParaRPr lang="en-US" sz="1400" dirty="0">
                        <a:latin typeface="Times New Roman"/>
                        <a:ea typeface="Times New Roman"/>
                        <a:cs typeface="Times New Roman"/>
                      </a:endParaRPr>
                    </a:p>
                  </a:txBody>
                  <a:tcPr marL="61164" marR="61164" marT="0" marB="0">
                    <a:lnL>
                      <a:noFill/>
                    </a:lnL>
                    <a:lnR>
                      <a:noFill/>
                    </a:lnR>
                    <a:lnT>
                      <a:noFill/>
                    </a:lnT>
                    <a:lnB w="38100" cap="flat" cmpd="sng" algn="ctr">
                      <a:noFill/>
                      <a:prstDash val="solid"/>
                      <a:round/>
                      <a:headEnd type="none" w="med" len="med"/>
                      <a:tailEnd type="none" w="med" len="med"/>
                    </a:lnB>
                  </a:tcPr>
                </a:tc>
                <a:tc>
                  <a:txBody>
                    <a:bodyPr/>
                    <a:lstStyle/>
                    <a:p>
                      <a:pPr marL="0" marR="170180" algn="r">
                        <a:spcBef>
                          <a:spcPts val="0"/>
                        </a:spcBef>
                        <a:spcAft>
                          <a:spcPts val="0"/>
                        </a:spcAft>
                      </a:pPr>
                      <a:r>
                        <a:rPr lang="en-US" sz="1400" dirty="0">
                          <a:latin typeface="Times New Roman"/>
                          <a:ea typeface="Batang"/>
                          <a:cs typeface="Times New Roman"/>
                        </a:rPr>
                        <a:t>3.6</a:t>
                      </a:r>
                      <a:endParaRPr lang="en-US" sz="1400" dirty="0">
                        <a:latin typeface="Times New Roman"/>
                        <a:ea typeface="Times New Roman"/>
                        <a:cs typeface="Times New Roman"/>
                      </a:endParaRPr>
                    </a:p>
                  </a:txBody>
                  <a:tcPr marL="61164" marR="61164" marT="0" marB="0">
                    <a:lnL>
                      <a:noFill/>
                    </a:lnL>
                    <a:lnR>
                      <a:noFill/>
                    </a:lnR>
                    <a:lnT>
                      <a:noFill/>
                    </a:lnT>
                    <a:lnB w="38100" cap="flat" cmpd="sng" algn="ctr">
                      <a:noFill/>
                      <a:prstDash val="solid"/>
                      <a:round/>
                      <a:headEnd type="none" w="med" len="med"/>
                      <a:tailEnd type="none" w="med" len="med"/>
                    </a:lnB>
                  </a:tcPr>
                </a:tc>
                <a:tc>
                  <a:txBody>
                    <a:bodyPr/>
                    <a:lstStyle/>
                    <a:p>
                      <a:pPr marL="0" marR="0" algn="ctr">
                        <a:spcBef>
                          <a:spcPts val="0"/>
                        </a:spcBef>
                        <a:spcAft>
                          <a:spcPts val="0"/>
                        </a:spcAft>
                      </a:pPr>
                      <a:r>
                        <a:rPr lang="en-US" sz="1400" dirty="0">
                          <a:latin typeface="Times New Roman"/>
                          <a:ea typeface="Batang"/>
                          <a:cs typeface="Times New Roman"/>
                        </a:rPr>
                        <a:t>3.3</a:t>
                      </a:r>
                      <a:endParaRPr lang="en-US" sz="1400" dirty="0">
                        <a:latin typeface="Times New Roman"/>
                        <a:ea typeface="Times New Roman"/>
                        <a:cs typeface="Times New Roman"/>
                      </a:endParaRPr>
                    </a:p>
                  </a:txBody>
                  <a:tcPr marL="61164" marR="61164" marT="0" marB="0">
                    <a:lnL>
                      <a:noFill/>
                    </a:lnL>
                    <a:lnR>
                      <a:noFill/>
                    </a:lnR>
                    <a:lnT>
                      <a:noFill/>
                    </a:lnT>
                    <a:lnB w="38100" cap="flat" cmpd="sng" algn="ctr">
                      <a:noFill/>
                      <a:prstDash val="solid"/>
                      <a:round/>
                      <a:headEnd type="none" w="med" len="med"/>
                      <a:tailEnd type="none" w="med" len="med"/>
                    </a:lnB>
                  </a:tcPr>
                </a:tc>
                <a:tc>
                  <a:txBody>
                    <a:bodyPr/>
                    <a:lstStyle/>
                    <a:p>
                      <a:pPr marL="0" marR="0" algn="ctr">
                        <a:spcBef>
                          <a:spcPts val="0"/>
                        </a:spcBef>
                        <a:spcAft>
                          <a:spcPts val="0"/>
                        </a:spcAft>
                      </a:pPr>
                      <a:r>
                        <a:rPr lang="en-US" sz="1400" dirty="0">
                          <a:latin typeface="Times New Roman"/>
                          <a:ea typeface="Batang"/>
                          <a:cs typeface="Times New Roman"/>
                        </a:rPr>
                        <a:t>5.7</a:t>
                      </a:r>
                      <a:endParaRPr lang="en-US" sz="1400" dirty="0">
                        <a:latin typeface="Times New Roman"/>
                        <a:ea typeface="Times New Roman"/>
                        <a:cs typeface="Times New Roman"/>
                      </a:endParaRPr>
                    </a:p>
                  </a:txBody>
                  <a:tcPr marL="61164" marR="61164" marT="0" marB="0">
                    <a:lnL>
                      <a:noFill/>
                    </a:lnL>
                    <a:lnR>
                      <a:noFill/>
                    </a:lnR>
                    <a:lnT>
                      <a:noFill/>
                    </a:lnT>
                    <a:lnB w="38100" cap="flat" cmpd="sng" algn="ctr">
                      <a:noFill/>
                      <a:prstDash val="solid"/>
                      <a:round/>
                      <a:headEnd type="none" w="med" len="med"/>
                      <a:tailEnd type="none" w="med" len="med"/>
                    </a:lnB>
                  </a:tcPr>
                </a:tc>
              </a:tr>
              <a:tr h="226367">
                <a:tc>
                  <a:txBody>
                    <a:bodyPr/>
                    <a:lstStyle/>
                    <a:p>
                      <a:pPr marL="0" marR="0" indent="94615">
                        <a:spcBef>
                          <a:spcPts val="0"/>
                        </a:spcBef>
                        <a:spcAft>
                          <a:spcPts val="0"/>
                        </a:spcAft>
                      </a:pPr>
                      <a:r>
                        <a:rPr lang="en-US" sz="1400" dirty="0">
                          <a:latin typeface="Times New Roman"/>
                          <a:ea typeface="Batang"/>
                          <a:cs typeface="Times New Roman"/>
                        </a:rPr>
                        <a:t>European Union</a:t>
                      </a:r>
                      <a:endParaRPr lang="en-US" sz="1400" dirty="0">
                        <a:latin typeface="Times New Roman"/>
                        <a:ea typeface="Times New Roman"/>
                        <a:cs typeface="Times New Roman"/>
                      </a:endParaRPr>
                    </a:p>
                  </a:txBody>
                  <a:tcPr marL="61164" marR="61164" marT="0" marB="0">
                    <a:lnL>
                      <a:noFill/>
                    </a:lnL>
                    <a:lnR>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82880" algn="r">
                        <a:spcBef>
                          <a:spcPts val="0"/>
                        </a:spcBef>
                        <a:spcAft>
                          <a:spcPts val="0"/>
                        </a:spcAft>
                      </a:pPr>
                      <a:r>
                        <a:rPr lang="en-US" sz="1400" dirty="0">
                          <a:latin typeface="Times New Roman"/>
                          <a:ea typeface="Batang"/>
                          <a:cs typeface="Times New Roman"/>
                        </a:rPr>
                        <a:t>100.0</a:t>
                      </a:r>
                      <a:endParaRPr lang="en-US" sz="1400" dirty="0">
                        <a:latin typeface="Times New Roman"/>
                        <a:ea typeface="Times New Roman"/>
                        <a:cs typeface="Times New Roman"/>
                      </a:endParaRPr>
                    </a:p>
                  </a:txBody>
                  <a:tcPr marL="61164" marR="61164" marT="0" marB="0">
                    <a:lnL>
                      <a:noFill/>
                    </a:lnL>
                    <a:lnR>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82880" algn="r">
                        <a:spcBef>
                          <a:spcPts val="0"/>
                        </a:spcBef>
                        <a:spcAft>
                          <a:spcPts val="0"/>
                        </a:spcAft>
                      </a:pPr>
                      <a:r>
                        <a:rPr lang="en-US" sz="1400" dirty="0">
                          <a:latin typeface="Times New Roman"/>
                          <a:ea typeface="Batang"/>
                          <a:cs typeface="Times New Roman"/>
                        </a:rPr>
                        <a:t>4.2</a:t>
                      </a:r>
                      <a:endParaRPr lang="en-US" sz="1400" dirty="0">
                        <a:latin typeface="Times New Roman"/>
                        <a:ea typeface="Times New Roman"/>
                        <a:cs typeface="Times New Roman"/>
                      </a:endParaRPr>
                    </a:p>
                  </a:txBody>
                  <a:tcPr marL="61164" marR="61164" marT="0" marB="0">
                    <a:lnL>
                      <a:noFill/>
                    </a:lnL>
                    <a:lnR>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82880" algn="r">
                        <a:spcBef>
                          <a:spcPts val="0"/>
                        </a:spcBef>
                        <a:spcAft>
                          <a:spcPts val="0"/>
                        </a:spcAft>
                      </a:pPr>
                      <a:r>
                        <a:rPr lang="en-US" sz="1400" dirty="0">
                          <a:latin typeface="Times New Roman"/>
                          <a:ea typeface="Batang"/>
                          <a:cs typeface="Times New Roman"/>
                        </a:rPr>
                        <a:t>6.0</a:t>
                      </a:r>
                      <a:endParaRPr lang="en-US" sz="1400" dirty="0">
                        <a:latin typeface="Times New Roman"/>
                        <a:ea typeface="Times New Roman"/>
                        <a:cs typeface="Times New Roman"/>
                      </a:endParaRPr>
                    </a:p>
                  </a:txBody>
                  <a:tcPr marL="61164" marR="61164" marT="0" marB="0">
                    <a:lnL>
                      <a:noFill/>
                    </a:lnL>
                    <a:lnR>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70180" algn="r">
                        <a:spcBef>
                          <a:spcPts val="0"/>
                        </a:spcBef>
                        <a:spcAft>
                          <a:spcPts val="0"/>
                        </a:spcAft>
                      </a:pPr>
                      <a:r>
                        <a:rPr lang="en-US" sz="1400" dirty="0">
                          <a:latin typeface="Times New Roman"/>
                          <a:ea typeface="Batang"/>
                          <a:cs typeface="Times New Roman"/>
                        </a:rPr>
                        <a:t>4.2</a:t>
                      </a:r>
                      <a:endParaRPr lang="en-US" sz="1400" dirty="0">
                        <a:latin typeface="Times New Roman"/>
                        <a:ea typeface="Times New Roman"/>
                        <a:cs typeface="Times New Roman"/>
                      </a:endParaRPr>
                    </a:p>
                  </a:txBody>
                  <a:tcPr marL="61164" marR="61164" marT="0" marB="0">
                    <a:lnL>
                      <a:noFill/>
                    </a:lnL>
                    <a:lnR>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latin typeface="Times New Roman"/>
                          <a:ea typeface="Batang"/>
                          <a:cs typeface="Times New Roman"/>
                        </a:rPr>
                        <a:t>3.4</a:t>
                      </a:r>
                      <a:endParaRPr lang="en-US" sz="1400" dirty="0">
                        <a:latin typeface="Times New Roman"/>
                        <a:ea typeface="Times New Roman"/>
                        <a:cs typeface="Times New Roman"/>
                      </a:endParaRPr>
                    </a:p>
                  </a:txBody>
                  <a:tcPr marL="61164" marR="61164" marT="0" marB="0">
                    <a:lnL>
                      <a:noFill/>
                    </a:lnL>
                    <a:lnR>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latin typeface="Times New Roman"/>
                          <a:ea typeface="Batang"/>
                          <a:cs typeface="Times New Roman"/>
                        </a:rPr>
                        <a:t>2.9</a:t>
                      </a:r>
                      <a:endParaRPr lang="en-US" sz="1400" dirty="0">
                        <a:latin typeface="Times New Roman"/>
                        <a:ea typeface="Times New Roman"/>
                        <a:cs typeface="Times New Roman"/>
                      </a:endParaRPr>
                    </a:p>
                  </a:txBody>
                  <a:tcPr marL="61164" marR="61164" marT="0" marB="0">
                    <a:lnL>
                      <a:noFill/>
                    </a:lnL>
                    <a:lnR>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60438"/>
          </a:xfrm>
        </p:spPr>
        <p:txBody>
          <a:bodyPr/>
          <a:lstStyle/>
          <a:p>
            <a:r>
              <a:rPr lang="en-US" sz="1800" b="1" dirty="0" smtClean="0">
                <a:solidFill>
                  <a:srgbClr val="C00000"/>
                </a:solidFill>
              </a:rPr>
              <a:t>Table 1. Temporary Trade Barriers and WTO Disciplines Over Tariffs (cont)</a:t>
            </a:r>
            <a:endParaRPr lang="en-US" sz="1800" dirty="0">
              <a:solidFill>
                <a:srgbClr val="C00000"/>
              </a:solidFill>
            </a:endParaRPr>
          </a:p>
        </p:txBody>
      </p:sp>
      <p:graphicFrame>
        <p:nvGraphicFramePr>
          <p:cNvPr id="6" name="Object 5"/>
          <p:cNvGraphicFramePr>
            <a:graphicFrameLocks noChangeAspect="1"/>
          </p:cNvGraphicFramePr>
          <p:nvPr/>
        </p:nvGraphicFramePr>
        <p:xfrm>
          <a:off x="737912" y="1219200"/>
          <a:ext cx="8011742" cy="5385625"/>
        </p:xfrm>
        <a:graphic>
          <a:graphicData uri="http://schemas.openxmlformats.org/presentationml/2006/ole">
            <mc:AlternateContent xmlns:mc="http://schemas.openxmlformats.org/markup-compatibility/2006">
              <mc:Choice xmlns:v="urn:schemas-microsoft-com:vml" Requires="v">
                <p:oleObj spid="_x0000_s101405" name="Document" r:id="rId4" imgW="6102773" imgH="4102313" progId="Word.Document.8">
                  <p:embed/>
                </p:oleObj>
              </mc:Choice>
              <mc:Fallback>
                <p:oleObj name="Document" r:id="rId4" imgW="6102773" imgH="4102313" progId="Word.Document.8">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912" y="1219200"/>
                        <a:ext cx="8011742" cy="538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rgbClr val="C00000"/>
                </a:solidFill>
              </a:rPr>
              <a:t>Figure </a:t>
            </a:r>
            <a:r>
              <a:rPr lang="en-US" sz="2000" b="1" dirty="0" smtClean="0">
                <a:solidFill>
                  <a:srgbClr val="C00000"/>
                </a:solidFill>
              </a:rPr>
              <a:t>1. </a:t>
            </a:r>
            <a:r>
              <a:rPr lang="en-US" sz="2000" b="1" dirty="0" smtClean="0">
                <a:solidFill>
                  <a:srgbClr val="C00000"/>
                </a:solidFill>
              </a:rPr>
              <a:t>Changes to WTO Disciplines over Emerging Economy Applied Tariffs, 1996-2010</a:t>
            </a:r>
            <a:endParaRPr lang="en-US" sz="2000" dirty="0">
              <a:solidFill>
                <a:srgbClr val="C00000"/>
              </a:solidFill>
            </a:endParaRPr>
          </a:p>
        </p:txBody>
      </p:sp>
      <p:pic>
        <p:nvPicPr>
          <p:cNvPr id="5" name="Picture 4" descr="Figure-3.eps"/>
          <p:cNvPicPr>
            <a:picLocks noChangeAspect="1"/>
          </p:cNvPicPr>
          <p:nvPr/>
        </p:nvPicPr>
        <p:blipFill>
          <a:blip r:embed="rId3" cstate="print"/>
          <a:stretch>
            <a:fillRect/>
          </a:stretch>
        </p:blipFill>
        <p:spPr>
          <a:xfrm>
            <a:off x="990600" y="1219200"/>
            <a:ext cx="7277100" cy="52924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838200"/>
          </a:xfrm>
        </p:spPr>
        <p:txBody>
          <a:bodyPr/>
          <a:lstStyle/>
          <a:p>
            <a:pPr eaLnBrk="1" hangingPunct="1"/>
            <a:r>
              <a:rPr lang="en-US" sz="3200" b="1" dirty="0" smtClean="0">
                <a:solidFill>
                  <a:srgbClr val="C00000"/>
                </a:solidFill>
              </a:rPr>
              <a:t>Empirical model</a:t>
            </a:r>
          </a:p>
        </p:txBody>
      </p:sp>
      <p:sp>
        <p:nvSpPr>
          <p:cNvPr id="121859" name="Rectangle 3"/>
          <p:cNvSpPr>
            <a:spLocks noGrp="1" noChangeArrowheads="1"/>
          </p:cNvSpPr>
          <p:nvPr>
            <p:ph idx="1"/>
          </p:nvPr>
        </p:nvSpPr>
        <p:spPr>
          <a:xfrm>
            <a:off x="533400" y="1219200"/>
            <a:ext cx="8153400" cy="5334000"/>
          </a:xfrm>
        </p:spPr>
        <p:txBody>
          <a:bodyPr>
            <a:normAutofit/>
          </a:bodyPr>
          <a:lstStyle/>
          <a:p>
            <a:pPr marL="457200" indent="-457200" eaLnBrk="1" hangingPunct="1">
              <a:lnSpc>
                <a:spcPct val="105000"/>
              </a:lnSpc>
              <a:spcAft>
                <a:spcPct val="20000"/>
              </a:spcAft>
              <a:buFont typeface="Arial" charset="0"/>
              <a:buNone/>
              <a:defRPr/>
            </a:pPr>
            <a:r>
              <a:rPr lang="en-US" sz="2400" b="1" dirty="0" smtClean="0">
                <a:effectLst>
                  <a:outerShdw blurRad="38100" dist="38100" dir="2700000" algn="tl">
                    <a:srgbClr val="C0C0C0"/>
                  </a:outerShdw>
                </a:effectLst>
              </a:rPr>
              <a:t>E</a:t>
            </a:r>
            <a:r>
              <a:rPr lang="en-US" sz="2400" b="1" dirty="0" smtClean="0"/>
              <a:t>stimate counts of HS-06 products subject to new TTBs</a:t>
            </a:r>
          </a:p>
          <a:p>
            <a:pPr marL="457200" indent="-457200" eaLnBrk="1" hangingPunct="1">
              <a:lnSpc>
                <a:spcPct val="105000"/>
              </a:lnSpc>
              <a:spcAft>
                <a:spcPct val="20000"/>
              </a:spcAft>
              <a:defRPr/>
            </a:pPr>
            <a:r>
              <a:rPr lang="en-US" sz="2000" u="sng" dirty="0" smtClean="0"/>
              <a:t>Panel data</a:t>
            </a:r>
            <a:r>
              <a:rPr lang="en-US" sz="2000" dirty="0" smtClean="0"/>
              <a:t>: Importing country </a:t>
            </a:r>
            <a:r>
              <a:rPr lang="en-US" sz="2000" i="1" dirty="0" smtClean="0"/>
              <a:t>j</a:t>
            </a:r>
            <a:r>
              <a:rPr lang="en-US" sz="2000" dirty="0" smtClean="0"/>
              <a:t>, trading partner </a:t>
            </a:r>
            <a:r>
              <a:rPr lang="en-US" sz="2000" i="1" dirty="0" smtClean="0"/>
              <a:t>i</a:t>
            </a:r>
            <a:r>
              <a:rPr lang="en-US" sz="2000" dirty="0" smtClean="0"/>
              <a:t>, in year </a:t>
            </a:r>
            <a:r>
              <a:rPr lang="en-US" sz="2000" i="1" dirty="0" smtClean="0"/>
              <a:t>t</a:t>
            </a:r>
            <a:r>
              <a:rPr lang="en-US" sz="2000" dirty="0" smtClean="0"/>
              <a:t> (1989-2010) </a:t>
            </a:r>
          </a:p>
          <a:p>
            <a:pPr marL="457200" indent="-457200" eaLnBrk="1" hangingPunct="1">
              <a:lnSpc>
                <a:spcPct val="105000"/>
              </a:lnSpc>
              <a:spcAft>
                <a:spcPct val="20000"/>
              </a:spcAft>
              <a:defRPr/>
            </a:pPr>
            <a:r>
              <a:rPr lang="en-US" sz="2000" b="1" u="sng" dirty="0" smtClean="0"/>
              <a:t>Negative binomial regression model:</a:t>
            </a:r>
            <a:r>
              <a:rPr lang="en-US" sz="2000" b="1" dirty="0" smtClean="0"/>
              <a:t>  </a:t>
            </a:r>
          </a:p>
          <a:p>
            <a:pPr marL="857250" lvl="1" indent="-457200" eaLnBrk="1" hangingPunct="1">
              <a:lnSpc>
                <a:spcPct val="105000"/>
              </a:lnSpc>
              <a:spcAft>
                <a:spcPct val="20000"/>
              </a:spcAft>
              <a:defRPr/>
            </a:pPr>
            <a:r>
              <a:rPr lang="en-US" sz="2000" dirty="0" smtClean="0"/>
              <a:t>Estimate using maximum likelihood</a:t>
            </a:r>
          </a:p>
          <a:p>
            <a:pPr marL="1257300" lvl="2" indent="-457200" eaLnBrk="1" hangingPunct="1">
              <a:lnSpc>
                <a:spcPct val="105000"/>
              </a:lnSpc>
              <a:spcAft>
                <a:spcPct val="20000"/>
              </a:spcAft>
              <a:defRPr/>
            </a:pPr>
            <a:r>
              <a:rPr lang="en-US" sz="1600" dirty="0" smtClean="0"/>
              <a:t>With bilateral, importing country-trading partner fixed effects</a:t>
            </a:r>
          </a:p>
          <a:p>
            <a:pPr marL="857250" lvl="1" indent="-457200" eaLnBrk="1" hangingPunct="1">
              <a:lnSpc>
                <a:spcPct val="105000"/>
              </a:lnSpc>
              <a:spcAft>
                <a:spcPct val="20000"/>
              </a:spcAft>
              <a:defRPr/>
            </a:pPr>
            <a:r>
              <a:rPr lang="en-US" sz="2000" dirty="0" smtClean="0"/>
              <a:t>Identification</a:t>
            </a:r>
          </a:p>
          <a:p>
            <a:pPr marL="1257300" lvl="2" indent="-457200" eaLnBrk="1" hangingPunct="1">
              <a:lnSpc>
                <a:spcPct val="105000"/>
              </a:lnSpc>
              <a:spcAft>
                <a:spcPct val="20000"/>
              </a:spcAft>
              <a:defRPr/>
            </a:pPr>
            <a:r>
              <a:rPr lang="en-US" sz="1600" dirty="0" smtClean="0"/>
              <a:t>Inter-temporal variation in domestic real GDP growth and changes in products under WTO discipline</a:t>
            </a:r>
          </a:p>
          <a:p>
            <a:pPr marL="1257300" lvl="2" indent="-457200" eaLnBrk="1" hangingPunct="1">
              <a:lnSpc>
                <a:spcPct val="105000"/>
              </a:lnSpc>
              <a:spcAft>
                <a:spcPct val="20000"/>
              </a:spcAft>
              <a:defRPr/>
            </a:pPr>
            <a:r>
              <a:rPr lang="en-US" sz="1600" dirty="0" smtClean="0"/>
              <a:t>Inter-temporal and cross-sectional variation in bilateral real exchange rates, foreign GDP growth and bilateral import growth</a:t>
            </a:r>
            <a:r>
              <a:rPr lang="en-US" sz="2000" dirty="0" smtClean="0"/>
              <a:t> </a:t>
            </a:r>
          </a:p>
          <a:p>
            <a:pPr marL="857250" lvl="1" indent="-457200" eaLnBrk="1" hangingPunct="1">
              <a:lnSpc>
                <a:spcPct val="105000"/>
              </a:lnSpc>
              <a:spcAft>
                <a:spcPct val="20000"/>
              </a:spcAft>
              <a:defRPr/>
            </a:pPr>
            <a:r>
              <a:rPr lang="en-US" sz="2000" dirty="0" smtClean="0"/>
              <a:t>Report Incidence Rate Ratios (IRRs) </a:t>
            </a:r>
          </a:p>
          <a:p>
            <a:pPr marL="457200" indent="-457200" eaLnBrk="1" hangingPunct="1">
              <a:lnSpc>
                <a:spcPct val="105000"/>
              </a:lnSpc>
              <a:spcAft>
                <a:spcPct val="20000"/>
              </a:spcAft>
              <a:buFont typeface="Arial" charset="0"/>
              <a:buNone/>
              <a:defRPr/>
            </a:pPr>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b="1" dirty="0" smtClean="0">
                <a:solidFill>
                  <a:srgbClr val="C00000"/>
                </a:solidFill>
              </a:rPr>
              <a:t>Data</a:t>
            </a:r>
            <a:endParaRPr lang="en-US" sz="3200" b="1" dirty="0">
              <a:solidFill>
                <a:srgbClr val="C00000"/>
              </a:solidFill>
            </a:endParaRPr>
          </a:p>
        </p:txBody>
      </p:sp>
      <p:sp>
        <p:nvSpPr>
          <p:cNvPr id="3" name="Content Placeholder 2"/>
          <p:cNvSpPr>
            <a:spLocks noGrp="1"/>
          </p:cNvSpPr>
          <p:nvPr>
            <p:ph idx="1"/>
          </p:nvPr>
        </p:nvSpPr>
        <p:spPr>
          <a:xfrm>
            <a:off x="457200" y="990600"/>
            <a:ext cx="8229600" cy="5486400"/>
          </a:xfrm>
        </p:spPr>
        <p:txBody>
          <a:bodyPr/>
          <a:lstStyle/>
          <a:p>
            <a:pPr marL="457200" indent="-457200" eaLnBrk="1" hangingPunct="1">
              <a:lnSpc>
                <a:spcPct val="105000"/>
              </a:lnSpc>
              <a:spcAft>
                <a:spcPct val="20000"/>
              </a:spcAft>
              <a:buNone/>
              <a:defRPr/>
            </a:pPr>
            <a:r>
              <a:rPr lang="en-US" sz="2400" b="1" dirty="0" smtClean="0"/>
              <a:t>Dependent variable (defined at year </a:t>
            </a:r>
            <a:r>
              <a:rPr lang="en-US" sz="2400" b="1" i="1" dirty="0" smtClean="0"/>
              <a:t>t</a:t>
            </a:r>
            <a:r>
              <a:rPr lang="en-US" sz="2400" b="1" dirty="0" smtClean="0"/>
              <a:t>): </a:t>
            </a:r>
          </a:p>
          <a:p>
            <a:pPr marL="857250" lvl="1" indent="-457200" eaLnBrk="1" hangingPunct="1">
              <a:lnSpc>
                <a:spcPct val="105000"/>
              </a:lnSpc>
              <a:spcAft>
                <a:spcPct val="20000"/>
              </a:spcAft>
              <a:defRPr/>
            </a:pPr>
            <a:r>
              <a:rPr lang="en-US" sz="2000" dirty="0" smtClean="0"/>
              <a:t>Count of 6-digit Harmonized System (HS) products subject to new TTB investigations per trading partner per year</a:t>
            </a:r>
          </a:p>
          <a:p>
            <a:pPr marL="457200" indent="-457200" eaLnBrk="1" hangingPunct="1">
              <a:lnSpc>
                <a:spcPct val="105000"/>
              </a:lnSpc>
              <a:spcAft>
                <a:spcPct val="20000"/>
              </a:spcAft>
              <a:buNone/>
              <a:defRPr/>
            </a:pPr>
            <a:r>
              <a:rPr lang="en-US" sz="2400" b="1" dirty="0" smtClean="0"/>
              <a:t>Explanatory variables (defined at year </a:t>
            </a:r>
            <a:r>
              <a:rPr lang="en-US" sz="2400" b="1" i="1" dirty="0" smtClean="0"/>
              <a:t>t-1</a:t>
            </a:r>
            <a:r>
              <a:rPr lang="en-US" sz="2400" b="1" dirty="0" smtClean="0"/>
              <a:t>):</a:t>
            </a:r>
          </a:p>
          <a:p>
            <a:pPr marL="857250" lvl="1" indent="-457200" eaLnBrk="1" hangingPunct="1">
              <a:lnSpc>
                <a:spcPct val="105000"/>
              </a:lnSpc>
              <a:spcAft>
                <a:spcPct val="20000"/>
              </a:spcAft>
              <a:defRPr/>
            </a:pPr>
            <a:r>
              <a:rPr lang="en-US" sz="2000" dirty="0" smtClean="0"/>
              <a:t>Percent change in the bilateral real exchange rate (ij)</a:t>
            </a:r>
          </a:p>
          <a:p>
            <a:pPr marL="857250" lvl="1" indent="-457200" eaLnBrk="1" hangingPunct="1">
              <a:lnSpc>
                <a:spcPct val="105000"/>
              </a:lnSpc>
              <a:spcAft>
                <a:spcPct val="20000"/>
              </a:spcAft>
              <a:defRPr/>
            </a:pPr>
            <a:r>
              <a:rPr lang="en-US" sz="2000" dirty="0" smtClean="0"/>
              <a:t>Domestic real GDP growth (j)</a:t>
            </a:r>
          </a:p>
          <a:p>
            <a:pPr marL="857250" lvl="1" indent="-457200" eaLnBrk="1" hangingPunct="1">
              <a:lnSpc>
                <a:spcPct val="105000"/>
              </a:lnSpc>
              <a:spcAft>
                <a:spcPct val="20000"/>
              </a:spcAft>
              <a:defRPr/>
            </a:pPr>
            <a:r>
              <a:rPr lang="en-US" sz="2000" dirty="0" smtClean="0"/>
              <a:t>Foreign real GDP growth (i)</a:t>
            </a:r>
          </a:p>
          <a:p>
            <a:pPr marL="857250" lvl="1" indent="-457200" eaLnBrk="1" hangingPunct="1">
              <a:lnSpc>
                <a:spcPct val="105000"/>
              </a:lnSpc>
              <a:spcAft>
                <a:spcPct val="20000"/>
              </a:spcAft>
              <a:defRPr/>
            </a:pPr>
            <a:r>
              <a:rPr lang="en-US" sz="2000" dirty="0" smtClean="0"/>
              <a:t>Bilateral import growth (ij)</a:t>
            </a:r>
          </a:p>
          <a:p>
            <a:pPr marL="857250" lvl="1" indent="-457200" eaLnBrk="1" hangingPunct="1">
              <a:lnSpc>
                <a:spcPct val="105000"/>
              </a:lnSpc>
              <a:spcAft>
                <a:spcPct val="20000"/>
              </a:spcAft>
              <a:defRPr/>
            </a:pPr>
            <a:r>
              <a:rPr lang="en-US" sz="2000" dirty="0" smtClean="0"/>
              <a:t>Change in the share of products for which the MFN applied tariff rate is equal to the WTO maximum tariff rate (i)</a:t>
            </a:r>
          </a:p>
          <a:p>
            <a:pPr marL="857250" lvl="1" indent="-457200" eaLnBrk="1" hangingPunct="1">
              <a:lnSpc>
                <a:spcPct val="105000"/>
              </a:lnSpc>
              <a:spcAft>
                <a:spcPct val="20000"/>
              </a:spcAft>
              <a:defRPr/>
            </a:pPr>
            <a:r>
              <a:rPr lang="en-US" sz="2000" dirty="0" smtClean="0"/>
              <a:t>Indicators to interact explanatory variables with GATT (1989-1994) vs. WTO (1995-2008) years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762000"/>
            <a:ext cx="7696200" cy="2209800"/>
          </a:xfrm>
        </p:spPr>
        <p:txBody>
          <a:bodyPr/>
          <a:lstStyle/>
          <a:p>
            <a:pPr algn="l"/>
            <a:r>
              <a:rPr lang="en-US" dirty="0" smtClean="0"/>
              <a:t>4. Results</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C00000"/>
                </a:solidFill>
              </a:rPr>
              <a:t>Emerging Economies and Trade Agreements</a:t>
            </a:r>
            <a:endParaRPr lang="en-US" sz="3200" b="1" dirty="0">
              <a:solidFill>
                <a:srgbClr val="C00000"/>
              </a:solidFill>
            </a:endParaRPr>
          </a:p>
        </p:txBody>
      </p:sp>
      <p:sp>
        <p:nvSpPr>
          <p:cNvPr id="3" name="Content Placeholder 2"/>
          <p:cNvSpPr>
            <a:spLocks noGrp="1"/>
          </p:cNvSpPr>
          <p:nvPr>
            <p:ph idx="1"/>
          </p:nvPr>
        </p:nvSpPr>
        <p:spPr/>
        <p:txBody>
          <a:bodyPr/>
          <a:lstStyle/>
          <a:p>
            <a:pPr marL="0" indent="0">
              <a:buNone/>
            </a:pPr>
            <a:r>
              <a:rPr lang="en-US" sz="2800" b="1" i="1" dirty="0"/>
              <a:t>Why do countries sign trade agreements that restrict their use of import tariffs? </a:t>
            </a:r>
            <a:endParaRPr lang="en-US" sz="2800" b="1" i="1" dirty="0" smtClean="0"/>
          </a:p>
          <a:p>
            <a:r>
              <a:rPr lang="en-US" sz="2400" dirty="0" smtClean="0"/>
              <a:t>Terms of trade </a:t>
            </a:r>
          </a:p>
          <a:p>
            <a:pPr lvl="1"/>
            <a:r>
              <a:rPr lang="en-US" sz="2000" dirty="0" smtClean="0"/>
              <a:t>Theory: Bagwell and Staiger (1990, 1999, 2002)</a:t>
            </a:r>
          </a:p>
          <a:p>
            <a:pPr lvl="1"/>
            <a:r>
              <a:rPr lang="en-US" sz="2000" dirty="0" smtClean="0"/>
              <a:t>Evidence: Broda, </a:t>
            </a:r>
            <a:r>
              <a:rPr lang="en-US" sz="2000" dirty="0" err="1" smtClean="0"/>
              <a:t>Limão</a:t>
            </a:r>
            <a:r>
              <a:rPr lang="en-US" sz="2000" dirty="0" smtClean="0"/>
              <a:t>, and Weinstein (2008), Bagwell and Staiger (2011), Bown and Crowley (2013), Ludema and Mayda (2013)</a:t>
            </a:r>
          </a:p>
          <a:p>
            <a:r>
              <a:rPr lang="en-US" sz="2400" smtClean="0"/>
              <a:t>Commitment </a:t>
            </a:r>
            <a:endParaRPr lang="en-US" sz="2400" dirty="0" smtClean="0"/>
          </a:p>
          <a:p>
            <a:pPr lvl="1"/>
            <a:r>
              <a:rPr lang="en-US" sz="2000" dirty="0" smtClean="0"/>
              <a:t>Theory: Staiger and Tabellini (1987) , Maggi and Rodriguez-Clare (1998, 2007)</a:t>
            </a:r>
          </a:p>
          <a:p>
            <a:pPr lvl="1"/>
            <a:r>
              <a:rPr lang="en-US" sz="2000" dirty="0" smtClean="0"/>
              <a:t>Evidence : Tang and Wei (2009) on growth and investment; Subramanian and Wei (2007) on trade flows</a:t>
            </a:r>
          </a:p>
          <a:p>
            <a:pPr lvl="1"/>
            <a:r>
              <a:rPr lang="en-US" sz="2000" dirty="0" smtClean="0"/>
              <a:t>Very little evidence on trade policy</a:t>
            </a:r>
            <a:endParaRPr lang="en-US" sz="2000" dirty="0"/>
          </a:p>
        </p:txBody>
      </p:sp>
    </p:spTree>
    <p:extLst>
      <p:ext uri="{BB962C8B-B14F-4D97-AF65-F5344CB8AC3E}">
        <p14:creationId xmlns:p14="http://schemas.microsoft.com/office/powerpoint/2010/main" val="192590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86229679"/>
              </p:ext>
            </p:extLst>
          </p:nvPr>
        </p:nvGraphicFramePr>
        <p:xfrm>
          <a:off x="304799" y="1143005"/>
          <a:ext cx="8534404" cy="4886332"/>
        </p:xfrm>
        <a:graphic>
          <a:graphicData uri="http://schemas.openxmlformats.org/drawingml/2006/table">
            <a:tbl>
              <a:tblPr/>
              <a:tblGrid>
                <a:gridCol w="2895601"/>
                <a:gridCol w="914400"/>
                <a:gridCol w="762000"/>
                <a:gridCol w="703811"/>
                <a:gridCol w="775855"/>
                <a:gridCol w="698270"/>
                <a:gridCol w="853440"/>
                <a:gridCol w="931027"/>
              </a:tblGrid>
              <a:tr h="641689">
                <a:tc rowSpan="2">
                  <a:txBody>
                    <a:bodyPr/>
                    <a:lstStyle/>
                    <a:p>
                      <a:pPr marL="169545" marR="0" indent="-114300">
                        <a:lnSpc>
                          <a:spcPct val="115000"/>
                        </a:lnSpc>
                        <a:spcBef>
                          <a:spcPts val="0"/>
                        </a:spcBef>
                        <a:spcAft>
                          <a:spcPts val="0"/>
                        </a:spcAft>
                      </a:pPr>
                      <a:r>
                        <a:rPr lang="en-US" sz="1200" dirty="0">
                          <a:latin typeface="+mn-lt"/>
                          <a:ea typeface="Times New Roman"/>
                          <a:cs typeface="Times New Roman"/>
                        </a:rPr>
                        <a:t>Explanatory Variables</a:t>
                      </a:r>
                    </a:p>
                  </a:txBody>
                  <a:tcPr marL="58173" marR="5817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Baseline specification</a:t>
                      </a:r>
                    </a:p>
                  </a:txBody>
                  <a:tcPr marL="58173" marR="581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Modify country indicators</a:t>
                      </a:r>
                    </a:p>
                  </a:txBody>
                  <a:tcPr marL="58173" marR="581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Change tariff variable</a:t>
                      </a:r>
                    </a:p>
                  </a:txBody>
                  <a:tcPr marL="58173" marR="581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Drop import growth</a:t>
                      </a:r>
                    </a:p>
                  </a:txBody>
                  <a:tcPr marL="58173" marR="581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Add</a:t>
                      </a:r>
                    </a:p>
                    <a:p>
                      <a:pPr marL="0" marR="0" algn="ctr">
                        <a:lnSpc>
                          <a:spcPct val="115000"/>
                        </a:lnSpc>
                        <a:spcBef>
                          <a:spcPts val="0"/>
                        </a:spcBef>
                        <a:spcAft>
                          <a:spcPts val="0"/>
                        </a:spcAft>
                      </a:pPr>
                      <a:r>
                        <a:rPr lang="en-US" sz="1200" dirty="0">
                          <a:latin typeface="Times New Roman"/>
                          <a:ea typeface="Times New Roman"/>
                          <a:cs typeface="Times New Roman"/>
                        </a:rPr>
                        <a:t>TTB stock</a:t>
                      </a:r>
                    </a:p>
                  </a:txBody>
                  <a:tcPr marL="58173" marR="581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Dependant variable is AD only</a:t>
                      </a:r>
                    </a:p>
                  </a:txBody>
                  <a:tcPr marL="58173" marR="5817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Substitute </a:t>
                      </a:r>
                      <a:r>
                        <a:rPr lang="en-US" sz="1200" dirty="0" smtClean="0">
                          <a:latin typeface="Times New Roman"/>
                          <a:ea typeface="Times New Roman"/>
                          <a:cs typeface="Times New Roman"/>
                        </a:rPr>
                        <a:t>unemploy. </a:t>
                      </a:r>
                      <a:r>
                        <a:rPr lang="en-US" sz="1200" dirty="0">
                          <a:latin typeface="Times New Roman"/>
                          <a:ea typeface="Times New Roman"/>
                          <a:cs typeface="Times New Roman"/>
                        </a:rPr>
                        <a:t>for GDP </a:t>
                      </a:r>
                    </a:p>
                  </a:txBody>
                  <a:tcPr marL="58173" marR="58173" marT="0" marB="0" anchor="b">
                    <a:lnL>
                      <a:noFill/>
                    </a:lnL>
                    <a:lnR>
                      <a:noFill/>
                    </a:lnR>
                    <a:lnT w="12700" cap="flat" cmpd="sng" algn="ctr">
                      <a:solidFill>
                        <a:srgbClr val="000000"/>
                      </a:solidFill>
                      <a:prstDash val="solid"/>
                      <a:round/>
                      <a:headEnd type="none" w="med" len="med"/>
                      <a:tailEnd type="none" w="med" len="med"/>
                    </a:lnT>
                    <a:lnB>
                      <a:noFill/>
                    </a:lnB>
                  </a:tcPr>
                </a:tc>
              </a:tr>
              <a:tr h="219780">
                <a:tc vMerge="1">
                  <a:txBody>
                    <a:bodyPr/>
                    <a:lstStyle/>
                    <a:p>
                      <a:endParaRPr lang="en-US"/>
                    </a:p>
                  </a:txBody>
                  <a:tcPr/>
                </a:tc>
                <a:tc>
                  <a:txBody>
                    <a:bodyPr/>
                    <a:lstStyle/>
                    <a:p>
                      <a:pPr marL="0" marR="0" algn="ctr">
                        <a:lnSpc>
                          <a:spcPct val="115000"/>
                        </a:lnSpc>
                        <a:spcBef>
                          <a:spcPts val="0"/>
                        </a:spcBef>
                        <a:spcAft>
                          <a:spcPts val="0"/>
                        </a:spcAft>
                      </a:pPr>
                      <a:r>
                        <a:rPr lang="en-US" sz="1200" dirty="0">
                          <a:latin typeface="+mn-lt"/>
                          <a:ea typeface="Times New Roman"/>
                          <a:cs typeface="Times New Roman"/>
                        </a:rPr>
                        <a:t>(1)</a:t>
                      </a:r>
                    </a:p>
                  </a:txBody>
                  <a:tcPr marL="58173" marR="581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(2)</a:t>
                      </a:r>
                    </a:p>
                  </a:txBody>
                  <a:tcPr marL="58173" marR="581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(3)</a:t>
                      </a:r>
                    </a:p>
                  </a:txBody>
                  <a:tcPr marL="58173" marR="581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(4)</a:t>
                      </a:r>
                    </a:p>
                  </a:txBody>
                  <a:tcPr marL="58173" marR="581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(5)</a:t>
                      </a:r>
                    </a:p>
                  </a:txBody>
                  <a:tcPr marL="58173" marR="581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(6)</a:t>
                      </a:r>
                    </a:p>
                  </a:txBody>
                  <a:tcPr marL="58173" marR="5817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(7)</a:t>
                      </a: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r>
              <a:tr h="220900">
                <a:tc>
                  <a:txBody>
                    <a:bodyPr/>
                    <a:lstStyle/>
                    <a:p>
                      <a:pPr marL="169545" marR="0" indent="-114300">
                        <a:lnSpc>
                          <a:spcPct val="115000"/>
                        </a:lnSpc>
                        <a:spcBef>
                          <a:spcPts val="0"/>
                        </a:spcBef>
                        <a:spcAft>
                          <a:spcPts val="0"/>
                        </a:spcAft>
                      </a:pPr>
                      <a:endParaRPr lang="en-US" sz="1200" dirty="0">
                        <a:latin typeface="+mn-lt"/>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200" dirty="0">
                        <a:latin typeface="+mn-lt"/>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200" dirty="0">
                        <a:latin typeface="+mn-lt"/>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r>
              <a:tr h="219780">
                <a:tc rowSpan="2">
                  <a:txBody>
                    <a:bodyPr/>
                    <a:lstStyle/>
                    <a:p>
                      <a:pPr marL="169545" marR="0" indent="-114300">
                        <a:spcBef>
                          <a:spcPts val="0"/>
                        </a:spcBef>
                        <a:spcAft>
                          <a:spcPts val="0"/>
                        </a:spcAft>
                      </a:pPr>
                      <a:r>
                        <a:rPr lang="en-US" sz="1000" b="1" dirty="0">
                          <a:latin typeface="Calibri"/>
                          <a:ea typeface="Times New Roman"/>
                          <a:cs typeface="Times New Roman"/>
                        </a:rPr>
                        <a:t>Percent change in bilateral real exchange rate</a:t>
                      </a:r>
                      <a:r>
                        <a:rPr lang="en-US" sz="1000" b="1" i="1" dirty="0">
                          <a:latin typeface="Calibri"/>
                          <a:ea typeface="Times New Roman"/>
                          <a:cs typeface="Times New Roman"/>
                        </a:rPr>
                        <a:t> ijt-1</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100" b="1" dirty="0">
                          <a:solidFill>
                            <a:srgbClr val="C00000"/>
                          </a:solidFill>
                          <a:effectLst/>
                          <a:latin typeface="Calibri"/>
                          <a:ea typeface="ヒラギノ角ゴ Pro W3"/>
                        </a:rPr>
                        <a:t>1.01</a:t>
                      </a:r>
                      <a:r>
                        <a:rPr lang="en-US" sz="1100" b="1" baseline="30000" dirty="0">
                          <a:solidFill>
                            <a:srgbClr val="C00000"/>
                          </a:solidFill>
                          <a:effectLst/>
                          <a:latin typeface="Calibri"/>
                          <a:ea typeface="ヒラギノ角ゴ Pro W3"/>
                        </a:rPr>
                        <a:t>b</a:t>
                      </a:r>
                      <a:endParaRPr lang="en-US" sz="1100" b="1" dirty="0">
                        <a:solidFill>
                          <a:srgbClr val="C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1.01</a:t>
                      </a:r>
                      <a:r>
                        <a:rPr lang="en-US" sz="1200" baseline="30000" dirty="0">
                          <a:latin typeface="+mn-lt"/>
                          <a:ea typeface="Times New Roman"/>
                          <a:cs typeface="Times New Roman"/>
                        </a:rPr>
                        <a:t>a</a:t>
                      </a:r>
                      <a:endParaRPr lang="en-US" sz="1200" dirty="0">
                        <a:latin typeface="+mn-lt"/>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1.01</a:t>
                      </a:r>
                      <a:r>
                        <a:rPr lang="en-US" sz="1200" baseline="30000" dirty="0">
                          <a:latin typeface="Times New Roman"/>
                          <a:ea typeface="Times New Roman"/>
                          <a:cs typeface="Times New Roman"/>
                        </a:rPr>
                        <a:t>b</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1.01</a:t>
                      </a:r>
                      <a:r>
                        <a:rPr lang="en-US" sz="1200" baseline="30000" dirty="0">
                          <a:latin typeface="Times New Roman"/>
                          <a:ea typeface="Times New Roman"/>
                          <a:cs typeface="Times New Roman"/>
                        </a:rPr>
                        <a:t>a</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1.01</a:t>
                      </a:r>
                      <a:r>
                        <a:rPr lang="en-US" sz="1200" baseline="30000" dirty="0">
                          <a:latin typeface="Times New Roman"/>
                          <a:ea typeface="Times New Roman"/>
                          <a:cs typeface="Times New Roman"/>
                        </a:rPr>
                        <a:t>b</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1.01</a:t>
                      </a:r>
                      <a:r>
                        <a:rPr lang="en-US" sz="1200" baseline="30000" dirty="0">
                          <a:latin typeface="Times New Roman"/>
                          <a:ea typeface="Times New Roman"/>
                          <a:cs typeface="Times New Roman"/>
                        </a:rPr>
                        <a:t>a</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1.02</a:t>
                      </a:r>
                      <a:r>
                        <a:rPr lang="en-US" sz="1200" baseline="30000" dirty="0">
                          <a:latin typeface="Times New Roman"/>
                          <a:ea typeface="Times New Roman"/>
                          <a:cs typeface="Times New Roman"/>
                        </a:rPr>
                        <a:t>a</a:t>
                      </a:r>
                      <a:endParaRPr lang="en-US" sz="1200" dirty="0">
                        <a:latin typeface="Times New Roman"/>
                        <a:ea typeface="Times New Roman"/>
                        <a:cs typeface="Times New Roman"/>
                      </a:endParaRPr>
                    </a:p>
                  </a:txBody>
                  <a:tcPr marL="0" marR="0" marT="0" marB="0">
                    <a:lnL>
                      <a:noFill/>
                    </a:lnL>
                    <a:lnR>
                      <a:noFill/>
                    </a:lnR>
                    <a:lnT>
                      <a:noFill/>
                    </a:lnT>
                    <a:lnB>
                      <a:noFill/>
                    </a:lnB>
                  </a:tcPr>
                </a:tc>
              </a:tr>
              <a:tr h="220900">
                <a:tc vMerge="1">
                  <a:txBody>
                    <a:bodyPr/>
                    <a:lstStyle/>
                    <a:p>
                      <a:endParaRPr lang="en-US"/>
                    </a:p>
                  </a:txBody>
                  <a:tcPr/>
                </a:tc>
                <a:tc>
                  <a:txBody>
                    <a:bodyPr/>
                    <a:lstStyle/>
                    <a:p>
                      <a:pPr marL="0" marR="0" algn="ctr">
                        <a:spcBef>
                          <a:spcPts val="0"/>
                        </a:spcBef>
                        <a:spcAft>
                          <a:spcPts val="0"/>
                        </a:spcAft>
                      </a:pPr>
                      <a:r>
                        <a:rPr lang="en-US" sz="1100" b="1" dirty="0">
                          <a:solidFill>
                            <a:srgbClr val="C00000"/>
                          </a:solidFill>
                          <a:effectLst/>
                          <a:latin typeface="Calibri"/>
                          <a:ea typeface="ヒラギノ角ゴ Pro W3"/>
                        </a:rPr>
                        <a:t>(2.30)</a:t>
                      </a:r>
                      <a:endParaRPr lang="en-US" sz="1100" b="1" dirty="0">
                        <a:solidFill>
                          <a:srgbClr val="C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a:t>
                      </a:r>
                      <a:r>
                        <a:rPr lang="en-US" sz="1200" dirty="0" smtClean="0">
                          <a:latin typeface="+mn-lt"/>
                          <a:ea typeface="Times New Roman"/>
                          <a:cs typeface="Times New Roman"/>
                        </a:rPr>
                        <a:t>2.77)</a:t>
                      </a:r>
                      <a:endParaRPr lang="en-US" sz="1200" dirty="0">
                        <a:latin typeface="+mn-lt"/>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r>
                        <a:rPr lang="en-US" sz="1200" dirty="0" smtClean="0">
                          <a:latin typeface="Times New Roman"/>
                          <a:ea typeface="Times New Roman"/>
                          <a:cs typeface="Times New Roman"/>
                        </a:rPr>
                        <a:t>2.33)</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r>
                        <a:rPr lang="en-US" sz="1200" dirty="0" smtClean="0">
                          <a:latin typeface="Times New Roman"/>
                          <a:ea typeface="Times New Roman"/>
                          <a:cs typeface="Times New Roman"/>
                        </a:rPr>
                        <a:t>2.66)</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r>
                        <a:rPr lang="en-US" sz="1200" dirty="0" smtClean="0">
                          <a:latin typeface="Times New Roman"/>
                          <a:ea typeface="Times New Roman"/>
                          <a:cs typeface="Times New Roman"/>
                        </a:rPr>
                        <a:t>2.55)</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r>
                        <a:rPr lang="en-US" sz="1200" dirty="0" smtClean="0">
                          <a:latin typeface="Times New Roman"/>
                          <a:ea typeface="Times New Roman"/>
                          <a:cs typeface="Times New Roman"/>
                        </a:rPr>
                        <a:t>3.65)</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(3.06)</a:t>
                      </a:r>
                    </a:p>
                  </a:txBody>
                  <a:tcPr marL="0" marR="0" marT="0" marB="0">
                    <a:lnL>
                      <a:noFill/>
                    </a:lnL>
                    <a:lnR>
                      <a:noFill/>
                    </a:lnR>
                    <a:lnT>
                      <a:noFill/>
                    </a:lnT>
                    <a:lnB>
                      <a:noFill/>
                    </a:lnB>
                  </a:tcPr>
                </a:tc>
              </a:tr>
              <a:tr h="219780">
                <a:tc rowSpan="2">
                  <a:txBody>
                    <a:bodyPr/>
                    <a:lstStyle/>
                    <a:p>
                      <a:pPr marL="169545" marR="0" indent="-114300">
                        <a:spcBef>
                          <a:spcPts val="0"/>
                        </a:spcBef>
                        <a:spcAft>
                          <a:spcPts val="0"/>
                        </a:spcAft>
                      </a:pPr>
                      <a:r>
                        <a:rPr lang="en-US" sz="1000" b="1" dirty="0">
                          <a:latin typeface="Calibri"/>
                          <a:ea typeface="Times New Roman"/>
                          <a:cs typeface="Times New Roman"/>
                        </a:rPr>
                        <a:t>Domestic real GDP growth</a:t>
                      </a:r>
                      <a:r>
                        <a:rPr lang="en-US" sz="1000" b="1" i="1" dirty="0">
                          <a:latin typeface="Calibri"/>
                          <a:ea typeface="Times New Roman"/>
                          <a:cs typeface="Times New Roman"/>
                        </a:rPr>
                        <a:t> jt-1</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100" b="1" dirty="0">
                          <a:solidFill>
                            <a:srgbClr val="C00000"/>
                          </a:solidFill>
                          <a:effectLst/>
                          <a:latin typeface="Calibri"/>
                          <a:ea typeface="ヒラギノ角ゴ Pro W3"/>
                        </a:rPr>
                        <a:t>0.94</a:t>
                      </a:r>
                      <a:r>
                        <a:rPr lang="en-US" sz="1100" b="1" baseline="30000" dirty="0">
                          <a:solidFill>
                            <a:srgbClr val="C00000"/>
                          </a:solidFill>
                          <a:effectLst/>
                          <a:latin typeface="Calibri"/>
                          <a:ea typeface="ヒラギノ角ゴ Pro W3"/>
                        </a:rPr>
                        <a:t>a</a:t>
                      </a:r>
                      <a:endParaRPr lang="en-US" sz="1100" b="1" dirty="0">
                        <a:solidFill>
                          <a:srgbClr val="C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0.96</a:t>
                      </a:r>
                      <a:r>
                        <a:rPr lang="en-US" sz="1200" baseline="30000" dirty="0">
                          <a:latin typeface="+mn-lt"/>
                          <a:ea typeface="Times New Roman"/>
                          <a:cs typeface="Times New Roman"/>
                        </a:rPr>
                        <a:t>c</a:t>
                      </a:r>
                      <a:endParaRPr lang="en-US" sz="1200" dirty="0">
                        <a:latin typeface="+mn-lt"/>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0.95</a:t>
                      </a:r>
                      <a:r>
                        <a:rPr lang="en-US" sz="1200" baseline="30000" dirty="0">
                          <a:latin typeface="Times New Roman"/>
                          <a:ea typeface="Times New Roman"/>
                          <a:cs typeface="Times New Roman"/>
                        </a:rPr>
                        <a:t>b</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0.97</a:t>
                      </a:r>
                      <a:r>
                        <a:rPr lang="en-US" sz="1200" baseline="30000" dirty="0">
                          <a:latin typeface="Times New Roman"/>
                          <a:ea typeface="Times New Roman"/>
                          <a:cs typeface="Times New Roman"/>
                        </a:rPr>
                        <a:t>c</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0.96</a:t>
                      </a:r>
                      <a:r>
                        <a:rPr lang="en-US" sz="1200" baseline="30000" dirty="0">
                          <a:latin typeface="Times New Roman"/>
                          <a:ea typeface="Times New Roman"/>
                          <a:cs typeface="Times New Roman"/>
                        </a:rPr>
                        <a:t>b</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0.92</a:t>
                      </a:r>
                      <a:r>
                        <a:rPr lang="en-US" sz="1200" baseline="30000" dirty="0">
                          <a:latin typeface="Times New Roman"/>
                          <a:ea typeface="Times New Roman"/>
                          <a:cs typeface="Times New Roman"/>
                        </a:rPr>
                        <a:t>a</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p>
                  </a:txBody>
                  <a:tcPr marL="0" marR="0" marT="0" marB="0">
                    <a:lnL>
                      <a:noFill/>
                    </a:lnL>
                    <a:lnR>
                      <a:noFill/>
                    </a:lnR>
                    <a:lnT>
                      <a:noFill/>
                    </a:lnT>
                    <a:lnB>
                      <a:noFill/>
                    </a:lnB>
                  </a:tcPr>
                </a:tc>
              </a:tr>
              <a:tr h="220900">
                <a:tc vMerge="1">
                  <a:txBody>
                    <a:bodyPr/>
                    <a:lstStyle/>
                    <a:p>
                      <a:endParaRPr lang="en-US"/>
                    </a:p>
                  </a:txBody>
                  <a:tcPr/>
                </a:tc>
                <a:tc>
                  <a:txBody>
                    <a:bodyPr/>
                    <a:lstStyle/>
                    <a:p>
                      <a:pPr marL="0" marR="0" algn="ctr">
                        <a:spcBef>
                          <a:spcPts val="0"/>
                        </a:spcBef>
                        <a:spcAft>
                          <a:spcPts val="0"/>
                        </a:spcAft>
                      </a:pPr>
                      <a:r>
                        <a:rPr lang="en-US" sz="1100" b="1" dirty="0">
                          <a:solidFill>
                            <a:srgbClr val="C00000"/>
                          </a:solidFill>
                          <a:effectLst/>
                          <a:latin typeface="Calibri"/>
                          <a:ea typeface="ヒラギノ角ゴ Pro W3"/>
                        </a:rPr>
                        <a:t>(3.56)</a:t>
                      </a:r>
                      <a:endParaRPr lang="en-US" sz="1100" b="1" dirty="0">
                        <a:solidFill>
                          <a:srgbClr val="C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a:t>
                      </a:r>
                      <a:r>
                        <a:rPr lang="en-US" sz="1200" dirty="0" smtClean="0">
                          <a:latin typeface="+mn-lt"/>
                          <a:ea typeface="Times New Roman"/>
                          <a:cs typeface="Times New Roman"/>
                        </a:rPr>
                        <a:t>1.67)</a:t>
                      </a:r>
                      <a:endParaRPr lang="en-US" sz="1200" dirty="0">
                        <a:latin typeface="+mn-lt"/>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r>
                        <a:rPr lang="en-US" sz="1200" dirty="0" smtClean="0">
                          <a:latin typeface="Times New Roman"/>
                          <a:ea typeface="Times New Roman"/>
                          <a:cs typeface="Times New Roman"/>
                        </a:rPr>
                        <a:t>2.32)</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(1.69)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(1.93)</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r>
                        <a:rPr lang="en-US" sz="1200" dirty="0" smtClean="0">
                          <a:latin typeface="Times New Roman"/>
                          <a:ea typeface="Times New Roman"/>
                          <a:cs typeface="Times New Roman"/>
                        </a:rPr>
                        <a:t>3.63)</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endParaRPr lang="en-US" sz="1200" dirty="0">
                        <a:latin typeface="Times New Roman"/>
                        <a:ea typeface="Times New Roman"/>
                        <a:cs typeface="Times New Roman"/>
                      </a:endParaRPr>
                    </a:p>
                  </a:txBody>
                  <a:tcPr marL="0" marR="0" marT="0" marB="0">
                    <a:lnL>
                      <a:noFill/>
                    </a:lnL>
                    <a:lnR>
                      <a:noFill/>
                    </a:lnR>
                    <a:lnT>
                      <a:noFill/>
                    </a:lnT>
                    <a:lnB>
                      <a:noFill/>
                    </a:lnB>
                  </a:tcPr>
                </a:tc>
              </a:tr>
              <a:tr h="219780">
                <a:tc rowSpan="2">
                  <a:txBody>
                    <a:bodyPr/>
                    <a:lstStyle/>
                    <a:p>
                      <a:pPr marL="169545" marR="0" indent="-114300">
                        <a:spcBef>
                          <a:spcPts val="0"/>
                        </a:spcBef>
                        <a:spcAft>
                          <a:spcPts val="0"/>
                        </a:spcAft>
                      </a:pPr>
                      <a:r>
                        <a:rPr lang="en-US" sz="1000" b="1" dirty="0">
                          <a:latin typeface="Calibri"/>
                          <a:ea typeface="Times New Roman"/>
                          <a:cs typeface="Times New Roman"/>
                        </a:rPr>
                        <a:t>Domestic unemployment rate change </a:t>
                      </a:r>
                      <a:r>
                        <a:rPr lang="en-US" sz="1000" b="1" i="1" dirty="0">
                          <a:latin typeface="Calibri"/>
                          <a:ea typeface="Times New Roman"/>
                          <a:cs typeface="Times New Roman"/>
                        </a:rPr>
                        <a:t>jt-1</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100" dirty="0">
                          <a:solidFill>
                            <a:srgbClr val="000000"/>
                          </a:solidFill>
                          <a:effectLst/>
                          <a:latin typeface="Calibri"/>
                          <a:ea typeface="ヒラギノ角ゴ Pro W3"/>
                        </a:rPr>
                        <a:t>--</a:t>
                      </a:r>
                      <a:endParaRPr lang="en-US" sz="1100" dirty="0">
                        <a:solidFill>
                          <a:srgbClr val="0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1.23</a:t>
                      </a:r>
                      <a:r>
                        <a:rPr lang="en-US" sz="1200" baseline="30000" dirty="0">
                          <a:latin typeface="Times New Roman"/>
                          <a:ea typeface="Times New Roman"/>
                          <a:cs typeface="Times New Roman"/>
                        </a:rPr>
                        <a:t>a</a:t>
                      </a:r>
                      <a:endParaRPr lang="en-US" sz="1200" dirty="0">
                        <a:latin typeface="Times New Roman"/>
                        <a:ea typeface="Times New Roman"/>
                        <a:cs typeface="Times New Roman"/>
                      </a:endParaRPr>
                    </a:p>
                  </a:txBody>
                  <a:tcPr marL="0" marR="0" marT="0" marB="0">
                    <a:lnL>
                      <a:noFill/>
                    </a:lnL>
                    <a:lnR>
                      <a:noFill/>
                    </a:lnR>
                    <a:lnT>
                      <a:noFill/>
                    </a:lnT>
                    <a:lnB>
                      <a:noFill/>
                    </a:lnB>
                  </a:tcPr>
                </a:tc>
              </a:tr>
              <a:tr h="220900">
                <a:tc vMerge="1">
                  <a:txBody>
                    <a:bodyPr/>
                    <a:lstStyle/>
                    <a:p>
                      <a:endParaRPr lang="en-US"/>
                    </a:p>
                  </a:txBody>
                  <a:tcPr/>
                </a:tc>
                <a:tc>
                  <a:txBody>
                    <a:bodyPr/>
                    <a:lstStyle/>
                    <a:p>
                      <a:pPr marL="0" marR="0" algn="ctr">
                        <a:spcBef>
                          <a:spcPts val="0"/>
                        </a:spcBef>
                        <a:spcAft>
                          <a:spcPts val="0"/>
                        </a:spcAft>
                      </a:pPr>
                      <a:r>
                        <a:rPr lang="en-US" sz="1100" dirty="0">
                          <a:solidFill>
                            <a:srgbClr val="000000"/>
                          </a:solidFill>
                          <a:effectLst/>
                          <a:latin typeface="Calibri"/>
                          <a:ea typeface="ヒラギノ角ゴ Pro W3"/>
                        </a:rPr>
                        <a:t> </a:t>
                      </a:r>
                      <a:endParaRPr lang="en-US" sz="1100" dirty="0">
                        <a:solidFill>
                          <a:srgbClr val="0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endParaRPr lang="en-US" sz="1200" dirty="0">
                        <a:latin typeface="+mn-lt"/>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(3.12)</a:t>
                      </a:r>
                    </a:p>
                  </a:txBody>
                  <a:tcPr marL="0" marR="0" marT="0" marB="0">
                    <a:lnL>
                      <a:noFill/>
                    </a:lnL>
                    <a:lnR>
                      <a:noFill/>
                    </a:lnR>
                    <a:lnT>
                      <a:noFill/>
                    </a:lnT>
                    <a:lnB>
                      <a:noFill/>
                    </a:lnB>
                  </a:tcPr>
                </a:tc>
              </a:tr>
              <a:tr h="219780">
                <a:tc rowSpan="2">
                  <a:txBody>
                    <a:bodyPr/>
                    <a:lstStyle/>
                    <a:p>
                      <a:pPr marL="169545" marR="0" indent="-114300">
                        <a:spcBef>
                          <a:spcPts val="0"/>
                        </a:spcBef>
                        <a:spcAft>
                          <a:spcPts val="0"/>
                        </a:spcAft>
                      </a:pPr>
                      <a:r>
                        <a:rPr lang="en-US" sz="1000" b="1" dirty="0">
                          <a:latin typeface="Calibri"/>
                          <a:ea typeface="Times New Roman"/>
                          <a:cs typeface="Times New Roman"/>
                        </a:rPr>
                        <a:t>Real GDP growth of trading partner </a:t>
                      </a:r>
                      <a:r>
                        <a:rPr lang="en-US" sz="1000" b="1" i="1" dirty="0">
                          <a:latin typeface="Calibri"/>
                          <a:ea typeface="Times New Roman"/>
                          <a:cs typeface="Times New Roman"/>
                        </a:rPr>
                        <a:t>jt-1</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100" b="1" dirty="0">
                          <a:solidFill>
                            <a:srgbClr val="C00000"/>
                          </a:solidFill>
                          <a:effectLst/>
                          <a:latin typeface="Calibri"/>
                          <a:ea typeface="ヒラギノ角ゴ Pro W3"/>
                        </a:rPr>
                        <a:t>0.97</a:t>
                      </a:r>
                      <a:r>
                        <a:rPr lang="en-US" sz="1100" b="1" baseline="30000" dirty="0">
                          <a:solidFill>
                            <a:srgbClr val="C00000"/>
                          </a:solidFill>
                          <a:effectLst/>
                          <a:latin typeface="Calibri"/>
                          <a:ea typeface="ヒラギノ角ゴ Pro W3"/>
                        </a:rPr>
                        <a:t>c</a:t>
                      </a:r>
                      <a:endParaRPr lang="en-US" sz="1100" b="1" dirty="0">
                        <a:solidFill>
                          <a:srgbClr val="C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mn-lt"/>
                          <a:ea typeface="Times New Roman"/>
                          <a:cs typeface="Times New Roman"/>
                        </a:rPr>
                        <a:t>0.97</a:t>
                      </a:r>
                      <a:r>
                        <a:rPr lang="en-US" sz="1200" baseline="30000" dirty="0" smtClean="0">
                          <a:latin typeface="+mn-lt"/>
                          <a:ea typeface="Times New Roman"/>
                          <a:cs typeface="Times New Roman"/>
                        </a:rPr>
                        <a:t>c</a:t>
                      </a:r>
                      <a:endParaRPr lang="en-US" sz="1200" dirty="0">
                        <a:latin typeface="+mn-lt"/>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0.96</a:t>
                      </a:r>
                      <a:r>
                        <a:rPr lang="en-US" sz="1200" baseline="30000" dirty="0">
                          <a:latin typeface="Times New Roman"/>
                          <a:ea typeface="Times New Roman"/>
                          <a:cs typeface="Times New Roman"/>
                        </a:rPr>
                        <a:t>b</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0.96</a:t>
                      </a:r>
                      <a:r>
                        <a:rPr lang="en-US" sz="1200" baseline="30000" dirty="0">
                          <a:latin typeface="Times New Roman"/>
                          <a:ea typeface="Times New Roman"/>
                          <a:cs typeface="Times New Roman"/>
                        </a:rPr>
                        <a:t>b</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0.96</a:t>
                      </a:r>
                      <a:r>
                        <a:rPr lang="en-US" sz="1200" baseline="30000" dirty="0">
                          <a:latin typeface="Times New Roman"/>
                          <a:ea typeface="Times New Roman"/>
                          <a:cs typeface="Times New Roman"/>
                        </a:rPr>
                        <a:t>b</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1.02</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0.96</a:t>
                      </a:r>
                    </a:p>
                  </a:txBody>
                  <a:tcPr marL="0" marR="0" marT="0" marB="0">
                    <a:lnL>
                      <a:noFill/>
                    </a:lnL>
                    <a:lnR>
                      <a:noFill/>
                    </a:lnR>
                    <a:lnT>
                      <a:noFill/>
                    </a:lnT>
                    <a:lnB>
                      <a:noFill/>
                    </a:lnB>
                  </a:tcPr>
                </a:tc>
              </a:tr>
              <a:tr h="220900">
                <a:tc vMerge="1">
                  <a:txBody>
                    <a:bodyPr/>
                    <a:lstStyle/>
                    <a:p>
                      <a:endParaRPr lang="en-US"/>
                    </a:p>
                  </a:txBody>
                  <a:tcPr/>
                </a:tc>
                <a:tc>
                  <a:txBody>
                    <a:bodyPr/>
                    <a:lstStyle/>
                    <a:p>
                      <a:pPr marL="0" marR="0" algn="ctr">
                        <a:spcBef>
                          <a:spcPts val="0"/>
                        </a:spcBef>
                        <a:spcAft>
                          <a:spcPts val="0"/>
                        </a:spcAft>
                      </a:pPr>
                      <a:r>
                        <a:rPr lang="en-US" sz="1100" b="1" dirty="0">
                          <a:solidFill>
                            <a:srgbClr val="C00000"/>
                          </a:solidFill>
                          <a:effectLst/>
                          <a:latin typeface="Calibri"/>
                          <a:ea typeface="ヒラギノ角ゴ Pro W3"/>
                        </a:rPr>
                        <a:t>(1.86)</a:t>
                      </a:r>
                      <a:endParaRPr lang="en-US" sz="1100" b="1" dirty="0">
                        <a:solidFill>
                          <a:srgbClr val="C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mn-lt"/>
                          <a:ea typeface="Times New Roman"/>
                          <a:cs typeface="Times New Roman"/>
                        </a:rPr>
                        <a:t>(1.80)</a:t>
                      </a:r>
                      <a:endParaRPr lang="en-US" sz="1200" dirty="0">
                        <a:latin typeface="+mn-lt"/>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(1.98)</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(1.88)</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(1.98)</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(1.02)</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(1.43)</a:t>
                      </a:r>
                    </a:p>
                  </a:txBody>
                  <a:tcPr marL="0" marR="0" marT="0" marB="0">
                    <a:lnL>
                      <a:noFill/>
                    </a:lnL>
                    <a:lnR>
                      <a:noFill/>
                    </a:lnR>
                    <a:lnT>
                      <a:noFill/>
                    </a:lnT>
                    <a:lnB>
                      <a:noFill/>
                    </a:lnB>
                  </a:tcPr>
                </a:tc>
              </a:tr>
              <a:tr h="219780">
                <a:tc rowSpan="2">
                  <a:txBody>
                    <a:bodyPr/>
                    <a:lstStyle/>
                    <a:p>
                      <a:pPr marL="169545" marR="0" indent="-114300">
                        <a:spcBef>
                          <a:spcPts val="0"/>
                        </a:spcBef>
                        <a:spcAft>
                          <a:spcPts val="0"/>
                        </a:spcAft>
                      </a:pPr>
                      <a:r>
                        <a:rPr lang="en-US" sz="1000" b="1" dirty="0">
                          <a:latin typeface="Calibri"/>
                          <a:ea typeface="Times New Roman"/>
                          <a:cs typeface="Times New Roman"/>
                        </a:rPr>
                        <a:t>Bilateral import growth from trading partner </a:t>
                      </a:r>
                      <a:r>
                        <a:rPr lang="en-US" sz="1000" b="1" i="1" dirty="0">
                          <a:latin typeface="Calibri"/>
                          <a:ea typeface="Times New Roman"/>
                          <a:cs typeface="Times New Roman"/>
                        </a:rPr>
                        <a:t>ijt-1</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100" dirty="0">
                          <a:solidFill>
                            <a:srgbClr val="000000"/>
                          </a:solidFill>
                          <a:effectLst/>
                          <a:latin typeface="Calibri"/>
                          <a:ea typeface="ヒラギノ角ゴ Pro W3"/>
                        </a:rPr>
                        <a:t>1.00</a:t>
                      </a:r>
                      <a:endParaRPr lang="en-US" sz="1100" dirty="0">
                        <a:solidFill>
                          <a:srgbClr val="0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1.17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1.28</a:t>
                      </a:r>
                      <a:r>
                        <a:rPr lang="en-US" sz="1200" baseline="30000" dirty="0" smtClean="0">
                          <a:latin typeface="Times New Roman"/>
                          <a:ea typeface="Times New Roman"/>
                          <a:cs typeface="Times New Roman"/>
                        </a:rPr>
                        <a:t>b</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1.25</a:t>
                      </a:r>
                      <a:r>
                        <a:rPr lang="en-US" sz="1200" baseline="30000" dirty="0" smtClean="0">
                          <a:latin typeface="Times New Roman"/>
                          <a:ea typeface="Times New Roman"/>
                          <a:cs typeface="Times New Roman"/>
                        </a:rPr>
                        <a:t>c</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1.56</a:t>
                      </a:r>
                      <a:r>
                        <a:rPr lang="en-US" sz="1200" baseline="30000" dirty="0">
                          <a:latin typeface="Times New Roman"/>
                          <a:ea typeface="Times New Roman"/>
                          <a:cs typeface="Times New Roman"/>
                        </a:rPr>
                        <a:t>a</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1.30</a:t>
                      </a:r>
                    </a:p>
                  </a:txBody>
                  <a:tcPr marL="0" marR="0" marT="0" marB="0">
                    <a:lnL>
                      <a:noFill/>
                    </a:lnL>
                    <a:lnR>
                      <a:noFill/>
                    </a:lnR>
                    <a:lnT>
                      <a:noFill/>
                    </a:lnT>
                    <a:lnB>
                      <a:noFill/>
                    </a:lnB>
                  </a:tcPr>
                </a:tc>
              </a:tr>
              <a:tr h="220900">
                <a:tc vMerge="1">
                  <a:txBody>
                    <a:bodyPr/>
                    <a:lstStyle/>
                    <a:p>
                      <a:endParaRPr lang="en-US"/>
                    </a:p>
                  </a:txBody>
                  <a:tcPr/>
                </a:tc>
                <a:tc>
                  <a:txBody>
                    <a:bodyPr/>
                    <a:lstStyle/>
                    <a:p>
                      <a:pPr marL="0" marR="0" algn="ctr">
                        <a:spcBef>
                          <a:spcPts val="0"/>
                        </a:spcBef>
                        <a:spcAft>
                          <a:spcPts val="0"/>
                        </a:spcAft>
                      </a:pPr>
                      <a:r>
                        <a:rPr lang="en-US" sz="1100" dirty="0">
                          <a:solidFill>
                            <a:srgbClr val="000000"/>
                          </a:solidFill>
                          <a:effectLst/>
                          <a:latin typeface="Calibri"/>
                          <a:ea typeface="ヒラギノ角ゴ Pro W3"/>
                        </a:rPr>
                        <a:t>(0.95)</a:t>
                      </a:r>
                      <a:endParaRPr lang="en-US" sz="1100" dirty="0">
                        <a:solidFill>
                          <a:srgbClr val="0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a:t>
                      </a:r>
                      <a:r>
                        <a:rPr lang="en-US" sz="1200" dirty="0" smtClean="0">
                          <a:latin typeface="+mn-lt"/>
                          <a:ea typeface="Times New Roman"/>
                          <a:cs typeface="Times New Roman"/>
                        </a:rPr>
                        <a:t>1.58)</a:t>
                      </a:r>
                      <a:endParaRPr lang="en-US" sz="1200" dirty="0">
                        <a:latin typeface="+mn-lt"/>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r>
                        <a:rPr lang="en-US" sz="1200" dirty="0" smtClean="0">
                          <a:latin typeface="Times New Roman"/>
                          <a:ea typeface="Times New Roman"/>
                          <a:cs typeface="Times New Roman"/>
                        </a:rPr>
                        <a:t>2.04)</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r>
                        <a:rPr lang="en-US" sz="1200" dirty="0" smtClean="0">
                          <a:latin typeface="Times New Roman"/>
                          <a:ea typeface="Times New Roman"/>
                          <a:cs typeface="Times New Roman"/>
                        </a:rPr>
                        <a:t>1.85)</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r>
                        <a:rPr lang="en-US" sz="1200" dirty="0" smtClean="0">
                          <a:latin typeface="Times New Roman"/>
                          <a:ea typeface="Times New Roman"/>
                          <a:cs typeface="Times New Roman"/>
                        </a:rPr>
                        <a:t>2.94)</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(1.58)</a:t>
                      </a:r>
                    </a:p>
                  </a:txBody>
                  <a:tcPr marL="0" marR="0" marT="0" marB="0">
                    <a:lnL>
                      <a:noFill/>
                    </a:lnL>
                    <a:lnR>
                      <a:noFill/>
                    </a:lnR>
                    <a:lnT>
                      <a:noFill/>
                    </a:lnT>
                    <a:lnB>
                      <a:noFill/>
                    </a:lnB>
                  </a:tcPr>
                </a:tc>
              </a:tr>
              <a:tr h="219780">
                <a:tc rowSpan="2">
                  <a:txBody>
                    <a:bodyPr/>
                    <a:lstStyle/>
                    <a:p>
                      <a:pPr marL="169545" marR="0" indent="-114300">
                        <a:spcBef>
                          <a:spcPts val="0"/>
                        </a:spcBef>
                        <a:spcAft>
                          <a:spcPts val="0"/>
                        </a:spcAft>
                      </a:pPr>
                      <a:r>
                        <a:rPr lang="en-US" sz="1000" b="1" dirty="0" smtClean="0">
                          <a:latin typeface="Calibri"/>
                          <a:ea typeface="Times New Roman"/>
                          <a:cs typeface="Times New Roman"/>
                        </a:rPr>
                        <a:t>Time trend</a:t>
                      </a:r>
                      <a:endParaRPr lang="en-US" sz="10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100" dirty="0">
                          <a:solidFill>
                            <a:srgbClr val="000000"/>
                          </a:solidFill>
                          <a:effectLst/>
                          <a:latin typeface="Calibri"/>
                          <a:ea typeface="ヒラギノ角ゴ Pro W3"/>
                        </a:rPr>
                        <a:t>1.02</a:t>
                      </a:r>
                      <a:endParaRPr lang="en-US" sz="1100" dirty="0">
                        <a:solidFill>
                          <a:srgbClr val="0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mn-lt"/>
                          <a:ea typeface="Times New Roman"/>
                          <a:cs typeface="Times New Roman"/>
                        </a:rPr>
                        <a:t>1.07</a:t>
                      </a:r>
                      <a:r>
                        <a:rPr lang="en-US" sz="1200" baseline="30000" dirty="0" smtClean="0">
                          <a:latin typeface="+mn-lt"/>
                          <a:ea typeface="Times New Roman"/>
                          <a:cs typeface="Times New Roman"/>
                        </a:rPr>
                        <a:t>a</a:t>
                      </a:r>
                      <a:endParaRPr lang="en-US" sz="1200" dirty="0">
                        <a:latin typeface="+mn-lt"/>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1.06</a:t>
                      </a:r>
                      <a:r>
                        <a:rPr lang="en-US" sz="1200" baseline="30000" dirty="0" smtClean="0">
                          <a:latin typeface="Times New Roman"/>
                          <a:ea typeface="Times New Roman"/>
                          <a:cs typeface="Times New Roman"/>
                        </a:rPr>
                        <a:t>a</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1.07</a:t>
                      </a:r>
                      <a:r>
                        <a:rPr lang="en-US" sz="1200" baseline="30000" dirty="0" smtClean="0">
                          <a:latin typeface="Times New Roman"/>
                          <a:ea typeface="Times New Roman"/>
                          <a:cs typeface="Times New Roman"/>
                        </a:rPr>
                        <a:t>a</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1.07</a:t>
                      </a:r>
                      <a:r>
                        <a:rPr lang="en-US" sz="1200" baseline="30000" dirty="0" smtClean="0">
                          <a:latin typeface="Times New Roman"/>
                          <a:ea typeface="Times New Roman"/>
                          <a:cs typeface="Times New Roman"/>
                        </a:rPr>
                        <a:t>a</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1.07</a:t>
                      </a:r>
                      <a:r>
                        <a:rPr lang="en-US" sz="1200" baseline="30000" dirty="0" smtClean="0">
                          <a:latin typeface="Times New Roman"/>
                          <a:ea typeface="Times New Roman"/>
                          <a:cs typeface="Times New Roman"/>
                        </a:rPr>
                        <a:t>a</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1.07</a:t>
                      </a:r>
                      <a:r>
                        <a:rPr lang="en-US" sz="1200" baseline="30000" dirty="0">
                          <a:latin typeface="Times New Roman"/>
                          <a:ea typeface="Times New Roman"/>
                          <a:cs typeface="Times New Roman"/>
                        </a:rPr>
                        <a:t>a</a:t>
                      </a:r>
                      <a:endParaRPr lang="en-US" sz="1200" dirty="0">
                        <a:latin typeface="Times New Roman"/>
                        <a:ea typeface="Times New Roman"/>
                        <a:cs typeface="Times New Roman"/>
                      </a:endParaRPr>
                    </a:p>
                  </a:txBody>
                  <a:tcPr marL="0" marR="0" marT="0" marB="0">
                    <a:lnL>
                      <a:noFill/>
                    </a:lnL>
                    <a:lnR>
                      <a:noFill/>
                    </a:lnR>
                    <a:lnT>
                      <a:noFill/>
                    </a:lnT>
                    <a:lnB>
                      <a:noFill/>
                    </a:lnB>
                  </a:tcPr>
                </a:tc>
              </a:tr>
              <a:tr h="290231">
                <a:tc vMerge="1">
                  <a:txBody>
                    <a:bodyPr/>
                    <a:lstStyle/>
                    <a:p>
                      <a:endParaRPr lang="en-US"/>
                    </a:p>
                  </a:txBody>
                  <a:tcPr/>
                </a:tc>
                <a:tc>
                  <a:txBody>
                    <a:bodyPr/>
                    <a:lstStyle/>
                    <a:p>
                      <a:pPr marL="0" marR="0" algn="ctr">
                        <a:spcBef>
                          <a:spcPts val="0"/>
                        </a:spcBef>
                        <a:spcAft>
                          <a:spcPts val="0"/>
                        </a:spcAft>
                      </a:pPr>
                      <a:r>
                        <a:rPr lang="en-US" sz="1100" dirty="0">
                          <a:solidFill>
                            <a:srgbClr val="000000"/>
                          </a:solidFill>
                          <a:effectLst/>
                          <a:latin typeface="Calibri"/>
                          <a:ea typeface="ヒラギノ角ゴ Pro W3"/>
                        </a:rPr>
                        <a:t>(1.62)</a:t>
                      </a:r>
                      <a:endParaRPr lang="en-US" sz="1100" dirty="0">
                        <a:solidFill>
                          <a:srgbClr val="000000"/>
                        </a:solidFill>
                        <a:effectLst/>
                        <a:latin typeface="Times New Roman"/>
                        <a:ea typeface="ヒラギノ角ゴ Pro W3"/>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mn-lt"/>
                          <a:ea typeface="Times New Roman"/>
                          <a:cs typeface="Times New Roman"/>
                        </a:rPr>
                        <a:t>(5.36)</a:t>
                      </a:r>
                      <a:endParaRPr lang="en-US" sz="1200" dirty="0">
                        <a:latin typeface="+mn-lt"/>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(5.67)</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(5.22)</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(4.90)</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(5.48)</a:t>
                      </a:r>
                      <a:endParaRPr lang="en-US" sz="1200" dirty="0">
                        <a:latin typeface="Times New Roman"/>
                        <a:ea typeface="Times New Roman"/>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(3.62)</a:t>
                      </a:r>
                    </a:p>
                  </a:txBody>
                  <a:tcPr marL="0" marR="0" marT="0" marB="0">
                    <a:lnL>
                      <a:noFill/>
                    </a:lnL>
                    <a:lnR>
                      <a:noFill/>
                    </a:lnR>
                    <a:lnT>
                      <a:noFill/>
                    </a:lnT>
                    <a:lnB>
                      <a:noFill/>
                    </a:lnB>
                  </a:tcPr>
                </a:tc>
              </a:tr>
              <a:tr h="220900">
                <a:tc>
                  <a:txBody>
                    <a:bodyPr/>
                    <a:lstStyle/>
                    <a:p>
                      <a:pPr marL="169545" marR="0" indent="-114300">
                        <a:spcBef>
                          <a:spcPts val="0"/>
                        </a:spcBef>
                        <a:spcAft>
                          <a:spcPts val="0"/>
                        </a:spcAft>
                      </a:pPr>
                      <a:endParaRPr lang="en-US"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mn-lt"/>
                        <a:ea typeface="Times New Roman"/>
                        <a:cs typeface="Times New Roman"/>
                      </a:endParaRP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mn-lt"/>
                        <a:ea typeface="Times New Roman"/>
                        <a:cs typeface="Times New Roman"/>
                      </a:endParaRP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Times New Roman"/>
                        <a:cs typeface="Times New Roman"/>
                      </a:endParaRP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Times New Roman"/>
                        <a:cs typeface="Times New Roman"/>
                      </a:endParaRP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a:t>
                      </a:r>
                      <a:r>
                        <a:rPr lang="en-US" sz="1200" dirty="0" smtClean="0">
                          <a:latin typeface="Times New Roman"/>
                          <a:ea typeface="Times New Roman"/>
                          <a:cs typeface="Times New Roman"/>
                        </a:rPr>
                        <a:t>0.07)</a:t>
                      </a:r>
                      <a:endParaRPr lang="en-US" sz="1200" dirty="0">
                        <a:latin typeface="Times New Roman"/>
                        <a:ea typeface="Times New Roman"/>
                        <a:cs typeface="Times New Roman"/>
                      </a:endParaRP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Times New Roman"/>
                        <a:cs typeface="Times New Roman"/>
                      </a:endParaRP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Times New Roman"/>
                        <a:cs typeface="Times New Roman"/>
                      </a:endParaRP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r>
              <a:tr h="202129">
                <a:tc>
                  <a:txBody>
                    <a:bodyPr/>
                    <a:lstStyle/>
                    <a:p>
                      <a:pPr marL="169545" marR="0" indent="-114300" algn="l">
                        <a:lnSpc>
                          <a:spcPct val="115000"/>
                        </a:lnSpc>
                        <a:spcBef>
                          <a:spcPts val="0"/>
                        </a:spcBef>
                        <a:spcAft>
                          <a:spcPts val="0"/>
                        </a:spcAft>
                      </a:pPr>
                      <a:r>
                        <a:rPr lang="en-US" sz="1200" dirty="0" smtClean="0">
                          <a:latin typeface="+mn-lt"/>
                          <a:ea typeface="Times New Roman"/>
                          <a:cs typeface="Times New Roman"/>
                        </a:rPr>
                        <a:t>  Importer-exporter </a:t>
                      </a:r>
                      <a:r>
                        <a:rPr lang="en-US" sz="1200" dirty="0">
                          <a:latin typeface="+mn-lt"/>
                          <a:ea typeface="Times New Roman"/>
                          <a:cs typeface="Times New Roman"/>
                        </a:rPr>
                        <a:t>combined indicators</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yes</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no</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yes</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yes</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yes</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yes</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yes</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439560">
                <a:tc>
                  <a:txBody>
                    <a:bodyPr/>
                    <a:lstStyle/>
                    <a:p>
                      <a:pPr marL="169545" marR="0" indent="-114300" algn="l">
                        <a:lnSpc>
                          <a:spcPct val="115000"/>
                        </a:lnSpc>
                        <a:spcBef>
                          <a:spcPts val="0"/>
                        </a:spcBef>
                        <a:spcAft>
                          <a:spcPts val="0"/>
                        </a:spcAft>
                      </a:pPr>
                      <a:r>
                        <a:rPr lang="en-US" sz="1200" dirty="0">
                          <a:latin typeface="+mn-lt"/>
                          <a:ea typeface="Times New Roman"/>
                          <a:cs typeface="Times New Roman"/>
                        </a:rPr>
                        <a:t>Separate importer and exporter indicators</a:t>
                      </a: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no</a:t>
                      </a: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yes</a:t>
                      </a: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no</a:t>
                      </a: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no</a:t>
                      </a: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no</a:t>
                      </a: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no</a:t>
                      </a: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no</a:t>
                      </a:r>
                    </a:p>
                  </a:txBody>
                  <a:tcPr marL="58173" marR="58173" marT="0" marB="0">
                    <a:lnL>
                      <a:noFill/>
                    </a:lnL>
                    <a:lnR>
                      <a:noFill/>
                    </a:lnR>
                    <a:lnT>
                      <a:noFill/>
                    </a:lnT>
                    <a:lnB w="12700" cap="flat" cmpd="sng" algn="ctr">
                      <a:solidFill>
                        <a:srgbClr val="000000"/>
                      </a:solidFill>
                      <a:prstDash val="solid"/>
                      <a:round/>
                      <a:headEnd type="none" w="med" len="med"/>
                      <a:tailEnd type="none" w="med" len="med"/>
                    </a:lnB>
                  </a:tcPr>
                </a:tc>
              </a:tr>
              <a:tr h="219780">
                <a:tc>
                  <a:txBody>
                    <a:bodyPr/>
                    <a:lstStyle/>
                    <a:p>
                      <a:pPr marL="169545" marR="0" indent="-114300">
                        <a:lnSpc>
                          <a:spcPct val="115000"/>
                        </a:lnSpc>
                        <a:spcBef>
                          <a:spcPts val="0"/>
                        </a:spcBef>
                        <a:spcAft>
                          <a:spcPts val="0"/>
                        </a:spcAft>
                      </a:pPr>
                      <a:r>
                        <a:rPr lang="en-US" sz="1200" dirty="0">
                          <a:latin typeface="+mn-lt"/>
                          <a:ea typeface="Times New Roman"/>
                          <a:cs typeface="Times New Roman"/>
                        </a:rPr>
                        <a:t>Observations</a:t>
                      </a:r>
                    </a:p>
                  </a:txBody>
                  <a:tcPr marL="58173" marR="5817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latin typeface="+mn-lt"/>
                          <a:ea typeface="Times New Roman"/>
                          <a:cs typeface="Times New Roman"/>
                        </a:rPr>
                        <a:t>2373</a:t>
                      </a:r>
                      <a:endParaRPr lang="en-US" sz="1200" dirty="0">
                        <a:latin typeface="+mn-lt"/>
                        <a:ea typeface="Times New Roman"/>
                        <a:cs typeface="Times New Roman"/>
                      </a:endParaRPr>
                    </a:p>
                  </a:txBody>
                  <a:tcPr marL="58173" marR="581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mn-lt"/>
                          <a:ea typeface="Times New Roman"/>
                          <a:cs typeface="Times New Roman"/>
                        </a:rPr>
                        <a:t>1778</a:t>
                      </a:r>
                    </a:p>
                  </a:txBody>
                  <a:tcPr marL="58173" marR="581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1778</a:t>
                      </a:r>
                    </a:p>
                  </a:txBody>
                  <a:tcPr marL="58173" marR="581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latin typeface="Times New Roman"/>
                          <a:ea typeface="Times New Roman"/>
                          <a:cs typeface="Times New Roman"/>
                        </a:rPr>
                        <a:t>1791</a:t>
                      </a:r>
                      <a:endParaRPr lang="en-US" sz="1200" dirty="0">
                        <a:latin typeface="Times New Roman"/>
                        <a:ea typeface="Times New Roman"/>
                        <a:cs typeface="Times New Roman"/>
                      </a:endParaRPr>
                    </a:p>
                  </a:txBody>
                  <a:tcPr marL="58173" marR="581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1767</a:t>
                      </a:r>
                    </a:p>
                  </a:txBody>
                  <a:tcPr marL="58173" marR="581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1778</a:t>
                      </a:r>
                    </a:p>
                  </a:txBody>
                  <a:tcPr marL="58173" marR="581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1198</a:t>
                      </a:r>
                    </a:p>
                  </a:txBody>
                  <a:tcPr marL="58173" marR="581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7" name="Title 1"/>
          <p:cNvSpPr>
            <a:spLocks noGrp="1"/>
          </p:cNvSpPr>
          <p:nvPr>
            <p:ph type="title"/>
          </p:nvPr>
        </p:nvSpPr>
        <p:spPr>
          <a:xfrm>
            <a:off x="457200" y="304800"/>
            <a:ext cx="8305800" cy="533400"/>
          </a:xfrm>
        </p:spPr>
        <p:txBody>
          <a:bodyPr/>
          <a:lstStyle/>
          <a:p>
            <a:pPr eaLnBrk="1" hangingPunct="1"/>
            <a:r>
              <a:rPr lang="en-US" sz="2000" b="1" dirty="0" smtClean="0">
                <a:solidFill>
                  <a:srgbClr val="C00000"/>
                </a:solidFill>
              </a:rPr>
              <a:t>Table 3. Negative Binomial Model Estimates of Determinants of </a:t>
            </a:r>
            <a:br>
              <a:rPr lang="en-US" sz="2000" b="1" dirty="0" smtClean="0">
                <a:solidFill>
                  <a:srgbClr val="C00000"/>
                </a:solidFill>
              </a:rPr>
            </a:br>
            <a:r>
              <a:rPr lang="en-US" sz="2000" b="1" dirty="0" smtClean="0">
                <a:solidFill>
                  <a:srgbClr val="C00000"/>
                </a:solidFill>
              </a:rPr>
              <a:t>Import Protection, 1995-2010</a:t>
            </a:r>
            <a:endParaRPr lang="en-US" sz="1400" b="1" dirty="0" smtClean="0">
              <a:solidFill>
                <a:srgbClr val="C00000"/>
              </a:solidFill>
            </a:endParaRPr>
          </a:p>
        </p:txBody>
      </p:sp>
      <p:sp>
        <p:nvSpPr>
          <p:cNvPr id="5" name="Content Placeholder 5"/>
          <p:cNvSpPr txBox="1">
            <a:spLocks/>
          </p:cNvSpPr>
          <p:nvPr/>
        </p:nvSpPr>
        <p:spPr bwMode="auto">
          <a:xfrm>
            <a:off x="4038600" y="1066800"/>
            <a:ext cx="4953000" cy="5562600"/>
          </a:xfrm>
          <a:prstGeom prst="rect">
            <a:avLst/>
          </a:prstGeom>
          <a:solidFill>
            <a:schemeClr val="bg1"/>
          </a:solidFill>
          <a:ln w="9525">
            <a:noFill/>
            <a:miter lim="800000"/>
            <a:headEnd/>
            <a:tailEnd/>
          </a:ln>
        </p:spPr>
        <p:txBody>
          <a:bodyPr/>
          <a:lstStyle/>
          <a:p>
            <a:pPr marL="342900" indent="-342900" algn="ctr" eaLnBrk="0" hangingPunct="0">
              <a:spcBef>
                <a:spcPct val="20000"/>
              </a:spcBef>
              <a:buFont typeface="Arial" charset="0"/>
              <a:buNone/>
              <a:defRPr/>
            </a:pPr>
            <a:endParaRPr lang="en-US" b="1" dirty="0" smtClean="0">
              <a:latin typeface="+mn-lt"/>
            </a:endParaRPr>
          </a:p>
          <a:p>
            <a:pPr marL="342900" indent="-342900" algn="ctr" eaLnBrk="0" hangingPunct="0">
              <a:spcBef>
                <a:spcPct val="20000"/>
              </a:spcBef>
              <a:buFont typeface="Arial" charset="0"/>
              <a:buNone/>
              <a:defRPr/>
            </a:pPr>
            <a:endParaRPr lang="en-US" b="1" dirty="0" smtClean="0">
              <a:latin typeface="+mn-lt"/>
            </a:endParaRPr>
          </a:p>
          <a:p>
            <a:pPr marL="342900" indent="-342900" algn="ctr" eaLnBrk="0" hangingPunct="0">
              <a:spcBef>
                <a:spcPct val="20000"/>
              </a:spcBef>
              <a:buFont typeface="Arial" charset="0"/>
              <a:buNone/>
              <a:defRPr/>
            </a:pPr>
            <a:r>
              <a:rPr lang="en-US" b="1" dirty="0" smtClean="0">
                <a:latin typeface="+mn-lt"/>
              </a:rPr>
              <a:t>Interpretation</a:t>
            </a:r>
            <a:endParaRPr lang="en-US" b="1" dirty="0">
              <a:solidFill>
                <a:srgbClr val="C00000"/>
              </a:solidFill>
              <a:latin typeface="+mn-lt"/>
            </a:endParaRPr>
          </a:p>
          <a:p>
            <a:pPr marL="342900" indent="-342900" eaLnBrk="0" hangingPunct="0">
              <a:spcBef>
                <a:spcPct val="20000"/>
              </a:spcBef>
              <a:buFont typeface="Arial" pitchFamily="34" charset="0"/>
              <a:buChar char="•"/>
              <a:defRPr/>
            </a:pPr>
            <a:r>
              <a:rPr lang="en-US" sz="2000" dirty="0">
                <a:latin typeface="+mn-lt"/>
              </a:rPr>
              <a:t>We report </a:t>
            </a:r>
            <a:r>
              <a:rPr lang="en-US" sz="2000" b="1" dirty="0">
                <a:solidFill>
                  <a:srgbClr val="C00000"/>
                </a:solidFill>
                <a:latin typeface="+mn-lt"/>
              </a:rPr>
              <a:t>Incidence Rate Ratios (IRRs) </a:t>
            </a:r>
            <a:r>
              <a:rPr lang="en-US" sz="2000" b="1" dirty="0">
                <a:latin typeface="+mn-lt"/>
              </a:rPr>
              <a:t>and </a:t>
            </a:r>
            <a:r>
              <a:rPr lang="en-US" sz="2000" b="1" i="1" dirty="0">
                <a:latin typeface="+mn-lt"/>
              </a:rPr>
              <a:t>t-statistics</a:t>
            </a:r>
            <a:r>
              <a:rPr lang="en-US" sz="2000" b="1" dirty="0">
                <a:latin typeface="+mn-lt"/>
              </a:rPr>
              <a:t> (in parentheses)</a:t>
            </a:r>
          </a:p>
          <a:p>
            <a:pPr marL="342900" indent="-342900" eaLnBrk="0" hangingPunct="0">
              <a:spcBef>
                <a:spcPct val="20000"/>
              </a:spcBef>
              <a:buFont typeface="Arial" pitchFamily="34" charset="0"/>
              <a:buChar char="•"/>
              <a:defRPr/>
            </a:pPr>
            <a:r>
              <a:rPr lang="en-US" sz="2000" b="1" dirty="0">
                <a:latin typeface="+mn-lt"/>
              </a:rPr>
              <a:t>IRR estimate</a:t>
            </a:r>
            <a:r>
              <a:rPr lang="en-US" sz="2000" b="1" dirty="0">
                <a:solidFill>
                  <a:srgbClr val="C00000"/>
                </a:solidFill>
                <a:latin typeface="+mn-lt"/>
              </a:rPr>
              <a:t> &gt; 1 </a:t>
            </a:r>
            <a:r>
              <a:rPr lang="en-US" sz="2000" b="1" dirty="0">
                <a:latin typeface="+mn-lt"/>
              </a:rPr>
              <a:t>is</a:t>
            </a:r>
            <a:r>
              <a:rPr lang="en-US" sz="2000" b="1" dirty="0">
                <a:solidFill>
                  <a:srgbClr val="C00000"/>
                </a:solidFill>
                <a:latin typeface="+mn-lt"/>
              </a:rPr>
              <a:t> positive effect</a:t>
            </a:r>
          </a:p>
          <a:p>
            <a:pPr marL="342900" indent="-342900" eaLnBrk="0" hangingPunct="0">
              <a:spcBef>
                <a:spcPct val="20000"/>
              </a:spcBef>
              <a:buFont typeface="Arial" pitchFamily="34" charset="0"/>
              <a:buChar char="•"/>
              <a:defRPr/>
            </a:pPr>
            <a:r>
              <a:rPr lang="en-US" sz="2000" b="1" dirty="0">
                <a:latin typeface="+mn-lt"/>
              </a:rPr>
              <a:t>IRR estimate </a:t>
            </a:r>
            <a:r>
              <a:rPr lang="en-US" sz="2000" b="1" dirty="0">
                <a:solidFill>
                  <a:srgbClr val="C00000"/>
                </a:solidFill>
                <a:latin typeface="+mn-lt"/>
              </a:rPr>
              <a:t>&lt; 1 </a:t>
            </a:r>
            <a:r>
              <a:rPr lang="en-US" sz="2000" b="1" dirty="0">
                <a:latin typeface="+mn-lt"/>
              </a:rPr>
              <a:t>is</a:t>
            </a:r>
            <a:r>
              <a:rPr lang="en-US" sz="2000" b="1" dirty="0">
                <a:solidFill>
                  <a:srgbClr val="C00000"/>
                </a:solidFill>
                <a:latin typeface="+mn-lt"/>
              </a:rPr>
              <a:t> negative effect</a:t>
            </a:r>
            <a:endParaRPr lang="en-US" sz="2000" dirty="0">
              <a:latin typeface="+mn-lt"/>
            </a:endParaRPr>
          </a:p>
          <a:p>
            <a:pPr marL="342900" indent="-342900" eaLnBrk="0" hangingPunct="0">
              <a:spcBef>
                <a:spcPct val="20000"/>
              </a:spcBef>
              <a:buFont typeface="Arial" charset="0"/>
              <a:buNone/>
              <a:defRPr/>
            </a:pPr>
            <a:endParaRPr lang="en-US" sz="2000" dirty="0">
              <a:latin typeface="+mn-lt"/>
            </a:endParaRPr>
          </a:p>
          <a:p>
            <a:pPr marL="342900" indent="-342900" eaLnBrk="0" hangingPunct="0">
              <a:spcBef>
                <a:spcPct val="20000"/>
              </a:spcBef>
              <a:buFont typeface="Arial" charset="0"/>
              <a:buNone/>
              <a:defRPr/>
            </a:pPr>
            <a:endParaRPr lang="en-US" sz="20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457200"/>
            <a:ext cx="8305800" cy="533400"/>
          </a:xfrm>
        </p:spPr>
        <p:txBody>
          <a:bodyPr/>
          <a:lstStyle/>
          <a:p>
            <a:pPr eaLnBrk="1" hangingPunct="1"/>
            <a:r>
              <a:rPr lang="en-US" sz="2000" b="1" dirty="0" smtClean="0">
                <a:solidFill>
                  <a:srgbClr val="C00000"/>
                </a:solidFill>
              </a:rPr>
              <a:t>Table 3. Negative Binomial Model Estimates of Determinants of </a:t>
            </a:r>
            <a:br>
              <a:rPr lang="en-US" sz="2000" b="1" dirty="0" smtClean="0">
                <a:solidFill>
                  <a:srgbClr val="C00000"/>
                </a:solidFill>
              </a:rPr>
            </a:br>
            <a:r>
              <a:rPr lang="en-US" sz="2000" b="1" dirty="0" smtClean="0">
                <a:solidFill>
                  <a:srgbClr val="C00000"/>
                </a:solidFill>
              </a:rPr>
              <a:t>Import Protection, 1995-2010</a:t>
            </a:r>
            <a:endParaRPr lang="en-US" sz="1400" b="1" dirty="0" smtClean="0">
              <a:solidFill>
                <a:srgbClr val="C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98195008"/>
              </p:ext>
            </p:extLst>
          </p:nvPr>
        </p:nvGraphicFramePr>
        <p:xfrm>
          <a:off x="301625" y="1450975"/>
          <a:ext cx="8648077" cy="4873625"/>
        </p:xfrm>
        <a:graphic>
          <a:graphicData uri="http://schemas.openxmlformats.org/presentationml/2006/ole">
            <mc:AlternateContent xmlns:mc="http://schemas.openxmlformats.org/markup-compatibility/2006">
              <mc:Choice xmlns:v="urn:schemas-microsoft-com:vml" Requires="v">
                <p:oleObj spid="_x0000_s13339" name="Document" r:id="rId4" imgW="8134994" imgH="4577354" progId="Word.Document.8">
                  <p:embed/>
                </p:oleObj>
              </mc:Choice>
              <mc:Fallback>
                <p:oleObj name="Document" r:id="rId4" imgW="8134994" imgH="4577354" progId="Word.Document.8">
                  <p:embed/>
                  <p:pic>
                    <p:nvPicPr>
                      <p:cNvPr id="0" name=""/>
                      <p:cNvPicPr/>
                      <p:nvPr/>
                    </p:nvPicPr>
                    <p:blipFill>
                      <a:blip r:embed="rId5"/>
                      <a:stretch>
                        <a:fillRect/>
                      </a:stretch>
                    </p:blipFill>
                    <p:spPr>
                      <a:xfrm>
                        <a:off x="301625" y="1450975"/>
                        <a:ext cx="8648077" cy="48736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76200"/>
            <a:ext cx="8229600" cy="1066800"/>
          </a:xfrm>
        </p:spPr>
        <p:txBody>
          <a:bodyPr/>
          <a:lstStyle/>
          <a:p>
            <a:r>
              <a:rPr lang="en-US" sz="2800" b="1" dirty="0" smtClean="0">
                <a:solidFill>
                  <a:srgbClr val="C00000"/>
                </a:solidFill>
              </a:rPr>
              <a:t>Figure </a:t>
            </a:r>
            <a:r>
              <a:rPr lang="en-US" sz="2800" b="1" dirty="0">
                <a:solidFill>
                  <a:srgbClr val="C00000"/>
                </a:solidFill>
              </a:rPr>
              <a:t>2: Temporary Trade Barrier Responsiveness to Macroeconomic Shocks, 1995-2010</a:t>
            </a:r>
            <a:endParaRPr lang="en-US" sz="2800" dirty="0">
              <a:solidFill>
                <a:srgbClr val="C00000"/>
              </a:solidFill>
            </a:endParaRPr>
          </a:p>
        </p:txBody>
      </p:sp>
      <p:sp>
        <p:nvSpPr>
          <p:cNvPr id="10" name="Content Placeholder 5"/>
          <p:cNvSpPr txBox="1">
            <a:spLocks/>
          </p:cNvSpPr>
          <p:nvPr/>
        </p:nvSpPr>
        <p:spPr bwMode="auto">
          <a:xfrm>
            <a:off x="762000" y="4800600"/>
            <a:ext cx="7924800" cy="16764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endParaRPr lang="en-US" sz="1600" dirty="0">
              <a:latin typeface="+mn-lt"/>
            </a:endParaRPr>
          </a:p>
          <a:p>
            <a:pPr marL="342900" indent="-342900" eaLnBrk="0" hangingPunct="0">
              <a:spcBef>
                <a:spcPct val="20000"/>
              </a:spcBef>
              <a:buFont typeface="Arial" charset="0"/>
              <a:buNone/>
              <a:defRPr/>
            </a:pPr>
            <a:endParaRPr lang="en-US" sz="1600" dirty="0">
              <a:latin typeface="+mn-lt"/>
            </a:endParaRPr>
          </a:p>
        </p:txBody>
      </p:sp>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793867"/>
            <a:ext cx="8036556" cy="369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z="2800" b="1" dirty="0" smtClean="0">
                <a:solidFill>
                  <a:srgbClr val="C00000"/>
                </a:solidFill>
              </a:rPr>
              <a:t>Summary of Table 3 results</a:t>
            </a:r>
            <a:endParaRPr lang="en-US" sz="2800" b="1" dirty="0">
              <a:solidFill>
                <a:srgbClr val="C00000"/>
              </a:solidFill>
            </a:endParaRPr>
          </a:p>
        </p:txBody>
      </p:sp>
      <p:sp>
        <p:nvSpPr>
          <p:cNvPr id="3" name="Content Placeholder 2"/>
          <p:cNvSpPr>
            <a:spLocks noGrp="1"/>
          </p:cNvSpPr>
          <p:nvPr>
            <p:ph idx="1"/>
          </p:nvPr>
        </p:nvSpPr>
        <p:spPr>
          <a:xfrm>
            <a:off x="457200" y="990600"/>
            <a:ext cx="8458200" cy="5715000"/>
          </a:xfrm>
        </p:spPr>
        <p:txBody>
          <a:bodyPr/>
          <a:lstStyle/>
          <a:p>
            <a:pPr marL="609600" indent="-609600">
              <a:lnSpc>
                <a:spcPct val="80000"/>
              </a:lnSpc>
              <a:spcAft>
                <a:spcPct val="50000"/>
              </a:spcAft>
              <a:buNone/>
            </a:pPr>
            <a:r>
              <a:rPr lang="en-US" sz="2400" b="1" dirty="0" smtClean="0"/>
              <a:t>Temporary trade barriers (TTBs) arise from…</a:t>
            </a:r>
          </a:p>
          <a:p>
            <a:pPr marL="609600" indent="-609600">
              <a:lnSpc>
                <a:spcPct val="80000"/>
              </a:lnSpc>
              <a:spcAft>
                <a:spcPct val="50000"/>
              </a:spcAft>
              <a:buFont typeface="+mj-lt"/>
              <a:buAutoNum type="arabicPeriod"/>
            </a:pPr>
            <a:r>
              <a:rPr lang="en-US" sz="2000" dirty="0" smtClean="0"/>
              <a:t>A relatively weak domestic economy</a:t>
            </a:r>
          </a:p>
          <a:p>
            <a:pPr marL="1009650" lvl="1" indent="-609600">
              <a:lnSpc>
                <a:spcPct val="80000"/>
              </a:lnSpc>
              <a:spcAft>
                <a:spcPct val="50000"/>
              </a:spcAft>
            </a:pPr>
            <a:r>
              <a:rPr lang="en-US" sz="1600" dirty="0" smtClean="0"/>
              <a:t>A one s.d. decrease (4.3 percentage points) in real GDP growth leads to a 32% increase in TTBs. </a:t>
            </a:r>
          </a:p>
          <a:p>
            <a:pPr marL="609600" indent="-609600">
              <a:lnSpc>
                <a:spcPct val="80000"/>
              </a:lnSpc>
              <a:spcAft>
                <a:spcPct val="50000"/>
              </a:spcAft>
              <a:buFont typeface="+mj-lt"/>
              <a:buAutoNum type="arabicPeriod"/>
            </a:pPr>
            <a:r>
              <a:rPr lang="en-US" sz="2000" dirty="0" smtClean="0"/>
              <a:t>Real appreciations in bilateral exchange rates</a:t>
            </a:r>
          </a:p>
          <a:p>
            <a:pPr marL="1009650" lvl="1" indent="-609600">
              <a:lnSpc>
                <a:spcPct val="80000"/>
              </a:lnSpc>
              <a:spcAft>
                <a:spcPct val="50000"/>
              </a:spcAft>
            </a:pPr>
            <a:r>
              <a:rPr lang="en-US" sz="1600" dirty="0" smtClean="0"/>
              <a:t>A one s.d. increase (18 percent appreciation) leads to a 18% increase in TTBs. </a:t>
            </a:r>
          </a:p>
          <a:p>
            <a:pPr marL="609600" indent="-609600">
              <a:lnSpc>
                <a:spcPct val="80000"/>
              </a:lnSpc>
              <a:spcAft>
                <a:spcPct val="50000"/>
              </a:spcAft>
              <a:buFont typeface="+mj-lt"/>
              <a:buAutoNum type="arabicPeriod"/>
            </a:pPr>
            <a:r>
              <a:rPr lang="en-US" sz="2000" dirty="0" smtClean="0"/>
              <a:t>Weak GDP growth in a foreign trading partner</a:t>
            </a:r>
          </a:p>
          <a:p>
            <a:pPr marL="1009650" lvl="1" indent="-609600">
              <a:lnSpc>
                <a:spcPct val="80000"/>
              </a:lnSpc>
              <a:spcAft>
                <a:spcPct val="50000"/>
              </a:spcAft>
            </a:pPr>
            <a:r>
              <a:rPr lang="en-US" sz="1600" dirty="0" smtClean="0"/>
              <a:t>A one s.d. decrease (4.2 percentage points) leads to a 16% increase in TTBs. </a:t>
            </a:r>
          </a:p>
          <a:p>
            <a:pPr marL="609600" indent="-609600">
              <a:lnSpc>
                <a:spcPct val="80000"/>
              </a:lnSpc>
              <a:spcAft>
                <a:spcPct val="50000"/>
              </a:spcAft>
              <a:buFont typeface="+mj-lt"/>
              <a:buAutoNum type="arabicPeriod"/>
            </a:pPr>
            <a:r>
              <a:rPr lang="en-US" sz="2000" dirty="0" smtClean="0"/>
              <a:t>Strong bilateral import growth</a:t>
            </a:r>
          </a:p>
          <a:p>
            <a:pPr marL="1009650" lvl="1" indent="-609600">
              <a:lnSpc>
                <a:spcPct val="80000"/>
              </a:lnSpc>
              <a:spcAft>
                <a:spcPct val="50000"/>
              </a:spcAft>
            </a:pPr>
            <a:r>
              <a:rPr lang="en-US" sz="1600" dirty="0" smtClean="0"/>
              <a:t>A one s.d. increase (7 percent) leads to a 6% increase in TTBs.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914400"/>
          </a:xfrm>
        </p:spPr>
        <p:txBody>
          <a:bodyPr/>
          <a:lstStyle/>
          <a:p>
            <a:r>
              <a:rPr lang="en-US" sz="3200" b="1" i="1" dirty="0" smtClean="0">
                <a:solidFill>
                  <a:srgbClr val="C00000"/>
                </a:solidFill>
              </a:rPr>
              <a:t>Emerging Economy use of TTB import protection under the WTO</a:t>
            </a:r>
            <a:endParaRPr lang="en-US" sz="3200" b="1" i="1" dirty="0">
              <a:solidFill>
                <a:srgbClr val="C00000"/>
              </a:solidFill>
            </a:endParaRPr>
          </a:p>
        </p:txBody>
      </p:sp>
      <p:sp>
        <p:nvSpPr>
          <p:cNvPr id="3" name="Content Placeholder 2"/>
          <p:cNvSpPr>
            <a:spLocks noGrp="1"/>
          </p:cNvSpPr>
          <p:nvPr>
            <p:ph idx="1"/>
          </p:nvPr>
        </p:nvSpPr>
        <p:spPr>
          <a:xfrm>
            <a:off x="990600" y="2133600"/>
            <a:ext cx="7543800" cy="2514600"/>
          </a:xfrm>
        </p:spPr>
        <p:txBody>
          <a:bodyPr/>
          <a:lstStyle/>
          <a:p>
            <a:pPr marL="609600" indent="-609600">
              <a:lnSpc>
                <a:spcPct val="80000"/>
              </a:lnSpc>
              <a:spcAft>
                <a:spcPct val="50000"/>
              </a:spcAft>
            </a:pPr>
            <a:r>
              <a:rPr lang="en-US" sz="2800" b="1" i="1" dirty="0" smtClean="0"/>
              <a:t>Is it different from how emerging economies used TTB import protection under the </a:t>
            </a:r>
            <a:r>
              <a:rPr lang="en-US" sz="2800" b="1" i="1" u="sng" dirty="0" smtClean="0"/>
              <a:t>GATT</a:t>
            </a:r>
            <a:r>
              <a:rPr lang="en-US" sz="2800" b="1" i="1" dirty="0" smtClean="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sz="1800" b="1" dirty="0" smtClean="0">
                <a:solidFill>
                  <a:srgbClr val="C00000"/>
                </a:solidFill>
              </a:rPr>
              <a:t>Table 4. </a:t>
            </a:r>
            <a:r>
              <a:rPr lang="en-US" sz="1800" b="1" dirty="0">
                <a:solidFill>
                  <a:srgbClr val="C00000"/>
                </a:solidFill>
              </a:rPr>
              <a:t>The Impact of the WTO Agreement on Time-Varying Import </a:t>
            </a:r>
            <a:r>
              <a:rPr lang="en-US" sz="1800" b="1" dirty="0" smtClean="0">
                <a:solidFill>
                  <a:srgbClr val="C00000"/>
                </a:solidFill>
              </a:rPr>
              <a:t>Protection, </a:t>
            </a:r>
            <a:r>
              <a:rPr lang="en-US" sz="1800" b="1" u="sng" dirty="0" smtClean="0">
                <a:solidFill>
                  <a:srgbClr val="C00000"/>
                </a:solidFill>
              </a:rPr>
              <a:t>1989</a:t>
            </a:r>
            <a:r>
              <a:rPr lang="en-US" sz="1800" b="1" dirty="0" smtClean="0">
                <a:solidFill>
                  <a:srgbClr val="C00000"/>
                </a:solidFill>
              </a:rPr>
              <a:t>-2010</a:t>
            </a:r>
          </a:p>
        </p:txBody>
      </p:sp>
      <p:graphicFrame>
        <p:nvGraphicFramePr>
          <p:cNvPr id="3" name="Object 2"/>
          <p:cNvGraphicFramePr>
            <a:graphicFrameLocks noChangeAspect="1"/>
          </p:cNvGraphicFramePr>
          <p:nvPr>
            <p:extLst>
              <p:ext uri="{D42A27DB-BD31-4B8C-83A1-F6EECF244321}">
                <p14:modId xmlns:p14="http://schemas.microsoft.com/office/powerpoint/2010/main" val="2092211987"/>
              </p:ext>
            </p:extLst>
          </p:nvPr>
        </p:nvGraphicFramePr>
        <p:xfrm>
          <a:off x="2974975" y="760413"/>
          <a:ext cx="2808288" cy="5768975"/>
        </p:xfrm>
        <a:graphic>
          <a:graphicData uri="http://schemas.openxmlformats.org/presentationml/2006/ole">
            <mc:AlternateContent xmlns:mc="http://schemas.openxmlformats.org/markup-compatibility/2006">
              <mc:Choice xmlns:v="urn:schemas-microsoft-com:vml" Requires="v">
                <p:oleObj spid="_x0000_s1053" name="Document" r:id="rId4" imgW="2849880" imgH="5856945" progId="Word.Document.12">
                  <p:embed/>
                </p:oleObj>
              </mc:Choice>
              <mc:Fallback>
                <p:oleObj name="Document" r:id="rId4" imgW="2849880" imgH="5856945" progId="Word.Document.12">
                  <p:embed/>
                  <p:pic>
                    <p:nvPicPr>
                      <p:cNvPr id="0" name=""/>
                      <p:cNvPicPr/>
                      <p:nvPr/>
                    </p:nvPicPr>
                    <p:blipFill>
                      <a:blip r:embed="rId5"/>
                      <a:stretch>
                        <a:fillRect/>
                      </a:stretch>
                    </p:blipFill>
                    <p:spPr>
                      <a:xfrm>
                        <a:off x="2974975" y="760413"/>
                        <a:ext cx="2808288" cy="5768975"/>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sz="1800" b="1" dirty="0" smtClean="0">
                <a:solidFill>
                  <a:srgbClr val="C00000"/>
                </a:solidFill>
              </a:rPr>
              <a:t>Table 4. </a:t>
            </a:r>
            <a:r>
              <a:rPr lang="en-US" sz="1800" b="1" dirty="0">
                <a:solidFill>
                  <a:srgbClr val="C00000"/>
                </a:solidFill>
              </a:rPr>
              <a:t>The Impact of the WTO Agreement on Time-Varying Import Protection</a:t>
            </a:r>
            <a:endParaRPr lang="en-US" sz="1800" b="1" dirty="0" smtClean="0">
              <a:solidFill>
                <a:srgbClr val="C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17034409"/>
              </p:ext>
            </p:extLst>
          </p:nvPr>
        </p:nvGraphicFramePr>
        <p:xfrm>
          <a:off x="2590800" y="722594"/>
          <a:ext cx="3238500" cy="6135406"/>
        </p:xfrm>
        <a:graphic>
          <a:graphicData uri="http://schemas.openxmlformats.org/presentationml/2006/ole">
            <mc:AlternateContent xmlns:mc="http://schemas.openxmlformats.org/markup-compatibility/2006">
              <mc:Choice xmlns:v="urn:schemas-microsoft-com:vml" Requires="v">
                <p:oleObj spid="_x0000_s104460" name="Document" r:id="rId4" imgW="3499019" imgH="6600690" progId="Word.Document.12">
                  <p:embed/>
                </p:oleObj>
              </mc:Choice>
              <mc:Fallback>
                <p:oleObj name="Document" r:id="rId4" imgW="3499019" imgH="6600690" progId="Word.Document.12">
                  <p:embed/>
                  <p:pic>
                    <p:nvPicPr>
                      <p:cNvPr id="0" name=""/>
                      <p:cNvPicPr/>
                      <p:nvPr/>
                    </p:nvPicPr>
                    <p:blipFill>
                      <a:blip r:embed="rId5"/>
                      <a:stretch>
                        <a:fillRect/>
                      </a:stretch>
                    </p:blipFill>
                    <p:spPr>
                      <a:xfrm>
                        <a:off x="2590800" y="722594"/>
                        <a:ext cx="3238500" cy="6135406"/>
                      </a:xfrm>
                      <a:prstGeom prst="rect">
                        <a:avLst/>
                      </a:prstGeom>
                    </p:spPr>
                  </p:pic>
                </p:oleObj>
              </mc:Fallback>
            </mc:AlternateContent>
          </a:graphicData>
        </a:graphic>
      </p:graphicFrame>
    </p:spTree>
    <p:extLst>
      <p:ext uri="{BB962C8B-B14F-4D97-AF65-F5344CB8AC3E}">
        <p14:creationId xmlns:p14="http://schemas.microsoft.com/office/powerpoint/2010/main" val="1381840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sz="1800" b="1" dirty="0" smtClean="0">
                <a:solidFill>
                  <a:srgbClr val="C00000"/>
                </a:solidFill>
              </a:rPr>
              <a:t>Table 4. </a:t>
            </a:r>
            <a:r>
              <a:rPr lang="en-US" sz="1800" b="1" dirty="0">
                <a:solidFill>
                  <a:srgbClr val="C00000"/>
                </a:solidFill>
              </a:rPr>
              <a:t>The Impact of the WTO Agreement on Time-Varying Import Protection</a:t>
            </a:r>
            <a:endParaRPr lang="en-US" sz="1800" b="1" dirty="0" smtClean="0">
              <a:solidFill>
                <a:srgbClr val="C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74264978"/>
              </p:ext>
            </p:extLst>
          </p:nvPr>
        </p:nvGraphicFramePr>
        <p:xfrm>
          <a:off x="1828800" y="785813"/>
          <a:ext cx="5383213" cy="5808662"/>
        </p:xfrm>
        <a:graphic>
          <a:graphicData uri="http://schemas.openxmlformats.org/presentationml/2006/ole">
            <mc:AlternateContent xmlns:mc="http://schemas.openxmlformats.org/markup-compatibility/2006">
              <mc:Choice xmlns:v="urn:schemas-microsoft-com:vml" Requires="v">
                <p:oleObj spid="_x0000_s105484" name="Document" r:id="rId4" imgW="6030807" imgH="6529308" progId="Word.Document.12">
                  <p:embed/>
                </p:oleObj>
              </mc:Choice>
              <mc:Fallback>
                <p:oleObj name="Document" r:id="rId4" imgW="6030807" imgH="6529308" progId="Word.Document.12">
                  <p:embed/>
                  <p:pic>
                    <p:nvPicPr>
                      <p:cNvPr id="0" name=""/>
                      <p:cNvPicPr/>
                      <p:nvPr/>
                    </p:nvPicPr>
                    <p:blipFill>
                      <a:blip r:embed="rId5"/>
                      <a:stretch>
                        <a:fillRect/>
                      </a:stretch>
                    </p:blipFill>
                    <p:spPr>
                      <a:xfrm>
                        <a:off x="1828800" y="785813"/>
                        <a:ext cx="5383213" cy="5808662"/>
                      </a:xfrm>
                      <a:prstGeom prst="rect">
                        <a:avLst/>
                      </a:prstGeom>
                    </p:spPr>
                  </p:pic>
                </p:oleObj>
              </mc:Fallback>
            </mc:AlternateContent>
          </a:graphicData>
        </a:graphic>
      </p:graphicFrame>
    </p:spTree>
    <p:extLst>
      <p:ext uri="{BB962C8B-B14F-4D97-AF65-F5344CB8AC3E}">
        <p14:creationId xmlns:p14="http://schemas.microsoft.com/office/powerpoint/2010/main" val="1381840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76200"/>
            <a:ext cx="8229600" cy="1066800"/>
          </a:xfrm>
        </p:spPr>
        <p:txBody>
          <a:bodyPr/>
          <a:lstStyle/>
          <a:p>
            <a:r>
              <a:rPr lang="en-US" sz="2800" b="1" dirty="0" smtClean="0">
                <a:solidFill>
                  <a:srgbClr val="C00000"/>
                </a:solidFill>
              </a:rPr>
              <a:t>Figure 3: </a:t>
            </a:r>
            <a:r>
              <a:rPr lang="en-US" sz="2800" b="1" dirty="0">
                <a:solidFill>
                  <a:srgbClr val="C00000"/>
                </a:solidFill>
              </a:rPr>
              <a:t>TTB Import Protection and Macroeconomic Shocks during the GATT versus WTO Periods</a:t>
            </a:r>
            <a:endParaRPr lang="en-US" sz="2800" dirty="0">
              <a:solidFill>
                <a:srgbClr val="C00000"/>
              </a:solidFill>
            </a:endParaRPr>
          </a:p>
        </p:txBody>
      </p:sp>
      <p:sp>
        <p:nvSpPr>
          <p:cNvPr id="10" name="Content Placeholder 5"/>
          <p:cNvSpPr txBox="1">
            <a:spLocks/>
          </p:cNvSpPr>
          <p:nvPr/>
        </p:nvSpPr>
        <p:spPr bwMode="auto">
          <a:xfrm>
            <a:off x="762000" y="4800600"/>
            <a:ext cx="7924800" cy="16764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endParaRPr lang="en-US" sz="1600" dirty="0">
              <a:latin typeface="+mn-lt"/>
            </a:endParaRPr>
          </a:p>
          <a:p>
            <a:pPr marL="342900" indent="-342900" eaLnBrk="0" hangingPunct="0">
              <a:spcBef>
                <a:spcPct val="20000"/>
              </a:spcBef>
              <a:buFont typeface="Arial" charset="0"/>
              <a:buNone/>
              <a:defRPr/>
            </a:pPr>
            <a:endParaRPr lang="en-US" sz="1600" dirty="0">
              <a:latin typeface="+mn-lt"/>
            </a:endParaRPr>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52600"/>
            <a:ext cx="790029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924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304800" y="304800"/>
            <a:ext cx="8610600" cy="838200"/>
          </a:xfrm>
        </p:spPr>
        <p:txBody>
          <a:bodyPr/>
          <a:lstStyle/>
          <a:p>
            <a:pPr>
              <a:defRPr/>
            </a:pPr>
            <a:r>
              <a:rPr lang="en-US" sz="2800" b="1" dirty="0" smtClean="0"/>
              <a:t>Conclusions</a:t>
            </a:r>
          </a:p>
        </p:txBody>
      </p:sp>
      <p:sp>
        <p:nvSpPr>
          <p:cNvPr id="64515" name="Rectangle 3"/>
          <p:cNvSpPr>
            <a:spLocks noGrp="1"/>
          </p:cNvSpPr>
          <p:nvPr>
            <p:ph type="body" idx="1"/>
          </p:nvPr>
        </p:nvSpPr>
        <p:spPr>
          <a:xfrm>
            <a:off x="457200" y="1295400"/>
            <a:ext cx="8001000" cy="5181600"/>
          </a:xfrm>
        </p:spPr>
        <p:txBody>
          <a:bodyPr/>
          <a:lstStyle/>
          <a:p>
            <a:pPr marL="609600" indent="-609600">
              <a:lnSpc>
                <a:spcPct val="80000"/>
              </a:lnSpc>
              <a:spcAft>
                <a:spcPct val="50000"/>
              </a:spcAft>
              <a:buFont typeface="Arial" charset="0"/>
              <a:buNone/>
              <a:defRPr/>
            </a:pPr>
            <a:r>
              <a:rPr lang="en-US" sz="2000" dirty="0" smtClean="0"/>
              <a:t>Temporary trade barriers (TTBs) in emerging economies arise from…</a:t>
            </a:r>
          </a:p>
          <a:p>
            <a:pPr marL="609600" indent="-609600">
              <a:lnSpc>
                <a:spcPct val="80000"/>
              </a:lnSpc>
              <a:spcAft>
                <a:spcPct val="50000"/>
              </a:spcAft>
              <a:defRPr/>
            </a:pPr>
            <a:r>
              <a:rPr lang="en-US" sz="2000" dirty="0" smtClean="0"/>
              <a:t>Weak domestic GDP growth - A one s.d. decrease led to a 32% increase in TTBs. </a:t>
            </a:r>
          </a:p>
          <a:p>
            <a:pPr marL="609600" indent="-609600">
              <a:lnSpc>
                <a:spcPct val="80000"/>
              </a:lnSpc>
              <a:spcAft>
                <a:spcPct val="50000"/>
              </a:spcAft>
              <a:defRPr/>
            </a:pPr>
            <a:r>
              <a:rPr lang="en-US" sz="2000" dirty="0" smtClean="0"/>
              <a:t>Real appreciations in bilateral exchange rates - A one s.d. increase led to a 18% increase.  </a:t>
            </a:r>
          </a:p>
          <a:p>
            <a:pPr marL="609600" indent="-609600">
              <a:lnSpc>
                <a:spcPct val="80000"/>
              </a:lnSpc>
              <a:spcAft>
                <a:spcPct val="50000"/>
              </a:spcAft>
              <a:defRPr/>
            </a:pPr>
            <a:r>
              <a:rPr lang="en-US" sz="2000" dirty="0" smtClean="0"/>
              <a:t>Weak  foreign GDP growth - A one s.d. decline led to a 6% increase in TTBs. </a:t>
            </a:r>
          </a:p>
          <a:p>
            <a:pPr marL="609600" indent="-609600">
              <a:lnSpc>
                <a:spcPct val="80000"/>
              </a:lnSpc>
              <a:spcAft>
                <a:spcPct val="50000"/>
              </a:spcAft>
            </a:pPr>
            <a:r>
              <a:rPr lang="en-US" sz="2000" dirty="0" smtClean="0"/>
              <a:t>Strong bilateral import growth – A one s.d. increase led to a 6% increase. </a:t>
            </a:r>
          </a:p>
          <a:p>
            <a:pPr marL="609600" indent="-609600">
              <a:lnSpc>
                <a:spcPct val="80000"/>
              </a:lnSpc>
              <a:spcAft>
                <a:spcPct val="50000"/>
              </a:spcAft>
            </a:pPr>
            <a:r>
              <a:rPr lang="en-US" sz="2000" dirty="0" smtClean="0"/>
              <a:t>An increase in the number of products under strict WTO disciplines  - A one s.d. increase in the percent of products with applied tariff rates at the WTO maximum binding tariff rate  led to a 24-48% increase in TTBs. </a:t>
            </a:r>
          </a:p>
          <a:p>
            <a:pPr marL="609600" indent="-609600">
              <a:lnSpc>
                <a:spcPct val="80000"/>
              </a:lnSpc>
              <a:spcAft>
                <a:spcPct val="50000"/>
              </a:spcAft>
              <a:buFont typeface="Arial" charset="0"/>
              <a:buNone/>
              <a:defRPr/>
            </a:pPr>
            <a:r>
              <a:rPr lang="en-US" sz="2000" dirty="0" smtClean="0"/>
              <a:t>	</a:t>
            </a:r>
          </a:p>
          <a:p>
            <a:pPr marL="609600" indent="-609600">
              <a:lnSpc>
                <a:spcPct val="80000"/>
              </a:lnSpc>
              <a:spcAft>
                <a:spcPct val="50000"/>
              </a:spcAft>
              <a:defRPr/>
            </a:pPr>
            <a:endParaRPr lang="en-US" sz="1600" dirty="0" smtClean="0"/>
          </a:p>
          <a:p>
            <a:pPr eaLnBrk="1" hangingPunct="1">
              <a:spcAft>
                <a:spcPct val="20000"/>
              </a:spcAft>
              <a:buFont typeface="Arial" charset="0"/>
              <a:buNone/>
              <a:defRPr/>
            </a:pPr>
            <a:endParaRPr lang="en-US" sz="1200" b="1" dirty="0" smtClean="0"/>
          </a:p>
          <a:p>
            <a:pPr eaLnBrk="1" hangingPunct="1">
              <a:spcAft>
                <a:spcPct val="20000"/>
              </a:spcAft>
              <a:buFont typeface="Arial" charset="0"/>
              <a:buNone/>
              <a:defRPr/>
            </a:pPr>
            <a:r>
              <a:rPr lang="en-US" sz="1200" b="1"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304800" y="76200"/>
            <a:ext cx="8610600" cy="685800"/>
          </a:xfrm>
        </p:spPr>
        <p:txBody>
          <a:bodyPr/>
          <a:lstStyle/>
          <a:p>
            <a:r>
              <a:rPr lang="en-US" sz="4000" b="1" dirty="0" smtClean="0">
                <a:solidFill>
                  <a:srgbClr val="C00000"/>
                </a:solidFill>
              </a:rPr>
              <a:t>Overview</a:t>
            </a:r>
          </a:p>
        </p:txBody>
      </p:sp>
      <p:sp>
        <p:nvSpPr>
          <p:cNvPr id="64515" name="Rectangle 3"/>
          <p:cNvSpPr>
            <a:spLocks noGrp="1"/>
          </p:cNvSpPr>
          <p:nvPr>
            <p:ph type="body" idx="1"/>
          </p:nvPr>
        </p:nvSpPr>
        <p:spPr>
          <a:xfrm>
            <a:off x="152400" y="1143000"/>
            <a:ext cx="8915400" cy="5562600"/>
          </a:xfrm>
        </p:spPr>
        <p:txBody>
          <a:bodyPr/>
          <a:lstStyle/>
          <a:p>
            <a:pPr marL="609600" indent="-609600">
              <a:spcBef>
                <a:spcPts val="0"/>
              </a:spcBef>
              <a:spcAft>
                <a:spcPts val="600"/>
              </a:spcAft>
              <a:buNone/>
              <a:defRPr/>
            </a:pPr>
            <a:r>
              <a:rPr lang="en-US" i="1" dirty="0" smtClean="0"/>
              <a:t>1. Do </a:t>
            </a:r>
            <a:r>
              <a:rPr lang="en-US" b="1" i="1" dirty="0" smtClean="0">
                <a:solidFill>
                  <a:srgbClr val="C00000"/>
                </a:solidFill>
              </a:rPr>
              <a:t>macroeconomic shocks </a:t>
            </a:r>
            <a:r>
              <a:rPr lang="en-US" i="1" dirty="0" smtClean="0"/>
              <a:t>determine emerging economy changes to time-varying trade policy?</a:t>
            </a:r>
          </a:p>
          <a:p>
            <a:pPr marL="400050" lvl="1" indent="0">
              <a:spcBef>
                <a:spcPts val="0"/>
              </a:spcBef>
              <a:spcAft>
                <a:spcPts val="600"/>
              </a:spcAft>
              <a:buNone/>
              <a:defRPr/>
            </a:pPr>
            <a:endParaRPr lang="en-US" dirty="0" smtClean="0"/>
          </a:p>
          <a:p>
            <a:pPr marL="609600" indent="-609600">
              <a:spcBef>
                <a:spcPts val="0"/>
              </a:spcBef>
              <a:spcAft>
                <a:spcPts val="600"/>
              </a:spcAft>
              <a:buNone/>
              <a:defRPr/>
            </a:pPr>
            <a:r>
              <a:rPr lang="en-US" i="1" dirty="0" smtClean="0"/>
              <a:t>2. What role does the </a:t>
            </a:r>
            <a:r>
              <a:rPr lang="en-US" b="1" i="1" dirty="0" smtClean="0">
                <a:solidFill>
                  <a:srgbClr val="C00000"/>
                </a:solidFill>
              </a:rPr>
              <a:t>WTO</a:t>
            </a:r>
            <a:r>
              <a:rPr lang="en-US" i="1" dirty="0" smtClean="0"/>
              <a:t> and </a:t>
            </a:r>
            <a:r>
              <a:rPr lang="en-US" b="1" i="1" dirty="0" smtClean="0">
                <a:solidFill>
                  <a:srgbClr val="C00000"/>
                </a:solidFill>
              </a:rPr>
              <a:t>WTO tariff commitments </a:t>
            </a:r>
            <a:r>
              <a:rPr lang="en-US" i="1" dirty="0" smtClean="0"/>
              <a:t>play in the use of time-varying import protection? </a:t>
            </a:r>
          </a:p>
          <a:p>
            <a:pPr marL="0" indent="0">
              <a:spcBef>
                <a:spcPts val="0"/>
              </a:spcBef>
              <a:spcAft>
                <a:spcPts val="600"/>
              </a:spcAft>
              <a:buNone/>
              <a:defRPr/>
            </a:pPr>
            <a:endParaRPr lang="en-US" i="1" dirty="0" smtClean="0"/>
          </a:p>
        </p:txBody>
      </p:sp>
    </p:spTree>
    <p:extLst>
      <p:ext uri="{BB962C8B-B14F-4D97-AF65-F5344CB8AC3E}">
        <p14:creationId xmlns:p14="http://schemas.microsoft.com/office/powerpoint/2010/main" val="3479654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2800" b="1" dirty="0" smtClean="0">
                <a:solidFill>
                  <a:srgbClr val="C00000"/>
                </a:solidFill>
              </a:rPr>
              <a:t>Conclusions</a:t>
            </a:r>
            <a:endParaRPr lang="en-US" sz="2800" dirty="0">
              <a:solidFill>
                <a:srgbClr val="C00000"/>
              </a:solidFill>
            </a:endParaRPr>
          </a:p>
        </p:txBody>
      </p:sp>
      <p:sp>
        <p:nvSpPr>
          <p:cNvPr id="3" name="Content Placeholder 2"/>
          <p:cNvSpPr>
            <a:spLocks noGrp="1"/>
          </p:cNvSpPr>
          <p:nvPr>
            <p:ph idx="1"/>
          </p:nvPr>
        </p:nvSpPr>
        <p:spPr>
          <a:xfrm>
            <a:off x="304800" y="1189037"/>
            <a:ext cx="8686800" cy="5211763"/>
          </a:xfrm>
        </p:spPr>
        <p:txBody>
          <a:bodyPr/>
          <a:lstStyle/>
          <a:p>
            <a:pPr>
              <a:buNone/>
            </a:pPr>
            <a:r>
              <a:rPr lang="en-US" sz="2000" b="1" dirty="0" smtClean="0"/>
              <a:t>Some evidence that trade policy determination through TTBs under the WTO is “more” counter-cyclical and responsive to macro shocks than under the GATT</a:t>
            </a:r>
          </a:p>
          <a:p>
            <a:r>
              <a:rPr lang="en-US" sz="1900" dirty="0" smtClean="0"/>
              <a:t>GATT: RXR depreciations and domestic GDP growth led to TTBs</a:t>
            </a:r>
          </a:p>
          <a:p>
            <a:r>
              <a:rPr lang="en-US" sz="1900" dirty="0" smtClean="0"/>
              <a:t>WTO: RXR appreciations and domestic GDP declines led to TTBs, similar to estimated relationship for high-income economies (Bown and Crowley, 2013 </a:t>
            </a:r>
            <a:r>
              <a:rPr lang="en-US" sz="1900" i="1" dirty="0" smtClean="0"/>
              <a:t>JIE</a:t>
            </a:r>
            <a:r>
              <a:rPr lang="en-US" sz="1900" dirty="0" smtClean="0"/>
              <a:t>)</a:t>
            </a:r>
          </a:p>
          <a:p>
            <a:pPr marL="0" indent="0">
              <a:buNone/>
            </a:pPr>
            <a:r>
              <a:rPr lang="en-US" sz="2000" b="1" dirty="0" smtClean="0"/>
              <a:t>Channels</a:t>
            </a:r>
          </a:p>
          <a:p>
            <a:r>
              <a:rPr lang="en-US" sz="2000" dirty="0" smtClean="0"/>
              <a:t>WTO itself</a:t>
            </a:r>
          </a:p>
          <a:p>
            <a:r>
              <a:rPr lang="en-US" sz="2000" dirty="0" smtClean="0"/>
              <a:t>Role of tariff bindings and trade policy substitution</a:t>
            </a:r>
          </a:p>
          <a:p>
            <a:pPr>
              <a:buNone/>
            </a:pPr>
            <a:endParaRPr lang="en-US" sz="2000" dirty="0" smtClean="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00000"/>
                </a:solidFill>
              </a:rPr>
              <a:t>The Evolution of </a:t>
            </a:r>
            <a:r>
              <a:rPr lang="en-US" sz="4000" b="1" u="sng" dirty="0" smtClean="0">
                <a:solidFill>
                  <a:srgbClr val="C00000"/>
                </a:solidFill>
              </a:rPr>
              <a:t>Trade Policy</a:t>
            </a:r>
            <a:r>
              <a:rPr lang="en-US" sz="4000" b="1" dirty="0" smtClean="0">
                <a:solidFill>
                  <a:srgbClr val="C00000"/>
                </a:solidFill>
              </a:rPr>
              <a:t> under the GATT/WTO System</a:t>
            </a:r>
            <a:endParaRPr lang="en-US" sz="4000" b="1" dirty="0">
              <a:solidFill>
                <a:srgbClr val="C00000"/>
              </a:solidFill>
            </a:endParaRPr>
          </a:p>
        </p:txBody>
      </p:sp>
      <p:sp>
        <p:nvSpPr>
          <p:cNvPr id="3" name="Content Placeholder 2"/>
          <p:cNvSpPr>
            <a:spLocks noGrp="1"/>
          </p:cNvSpPr>
          <p:nvPr>
            <p:ph idx="1"/>
          </p:nvPr>
        </p:nvSpPr>
        <p:spPr>
          <a:xfrm>
            <a:off x="304800" y="1752600"/>
            <a:ext cx="8382000" cy="4525963"/>
          </a:xfrm>
        </p:spPr>
        <p:txBody>
          <a:bodyPr/>
          <a:lstStyle/>
          <a:p>
            <a:r>
              <a:rPr lang="en-US" sz="2400" b="1" dirty="0" smtClean="0"/>
              <a:t>Emerging Economies </a:t>
            </a:r>
            <a:r>
              <a:rPr lang="en-US" sz="2400" dirty="0" smtClean="0"/>
              <a:t>since the 1980s…</a:t>
            </a:r>
          </a:p>
          <a:p>
            <a:pPr lvl="1"/>
            <a:r>
              <a:rPr lang="en-US" sz="2000" dirty="0" smtClean="0"/>
              <a:t>If weren’t already party to GATT; they joined the WTO</a:t>
            </a:r>
          </a:p>
          <a:p>
            <a:pPr lvl="1"/>
            <a:r>
              <a:rPr lang="en-US" sz="2000" dirty="0" smtClean="0"/>
              <a:t>They liberalized by reducing “tariffs” through many routes: </a:t>
            </a:r>
            <a:r>
              <a:rPr lang="en-US" sz="2000" i="1" dirty="0" smtClean="0"/>
              <a:t>unilateral</a:t>
            </a:r>
            <a:r>
              <a:rPr lang="en-US" sz="2000" dirty="0" smtClean="0"/>
              <a:t> liberalization, </a:t>
            </a:r>
            <a:r>
              <a:rPr lang="en-US" sz="2000" i="1" dirty="0" smtClean="0"/>
              <a:t>preferential</a:t>
            </a:r>
            <a:r>
              <a:rPr lang="en-US" sz="2000" dirty="0" smtClean="0"/>
              <a:t> trade agreements, WTO </a:t>
            </a:r>
            <a:r>
              <a:rPr lang="en-US" sz="2000" i="1" dirty="0" smtClean="0"/>
              <a:t>accession</a:t>
            </a:r>
            <a:r>
              <a:rPr lang="en-US" sz="2000" dirty="0" smtClean="0"/>
              <a:t> terms, etc</a:t>
            </a:r>
          </a:p>
          <a:p>
            <a:pPr lvl="1"/>
            <a:r>
              <a:rPr lang="en-US" sz="2000" dirty="0" smtClean="0"/>
              <a:t>Legally “bound” some of those applied MFN tariffs at the WTO</a:t>
            </a:r>
          </a:p>
          <a:p>
            <a:pPr lvl="1"/>
            <a:r>
              <a:rPr lang="en-US" sz="2000" b="1" dirty="0" smtClean="0">
                <a:solidFill>
                  <a:srgbClr val="C00000"/>
                </a:solidFill>
              </a:rPr>
              <a:t>Established</a:t>
            </a:r>
            <a:r>
              <a:rPr lang="en-US" sz="2000" dirty="0" smtClean="0"/>
              <a:t> new domestic institutional infrastructure for how to apply </a:t>
            </a:r>
            <a:r>
              <a:rPr lang="en-US" sz="2000" b="1" dirty="0" smtClean="0">
                <a:solidFill>
                  <a:srgbClr val="C00000"/>
                </a:solidFill>
              </a:rPr>
              <a:t>new</a:t>
            </a:r>
            <a:r>
              <a:rPr lang="en-US" sz="2000" dirty="0" smtClean="0"/>
              <a:t> import protection in (potentially) WTO-consistent ways </a:t>
            </a:r>
          </a:p>
          <a:p>
            <a:pPr lvl="2"/>
            <a:r>
              <a:rPr lang="en-US" sz="1800" dirty="0" smtClean="0"/>
              <a:t>Policy instruments collectively referred to as </a:t>
            </a:r>
            <a:r>
              <a:rPr lang="en-US" sz="1800" b="1" dirty="0" smtClean="0">
                <a:solidFill>
                  <a:srgbClr val="C00000"/>
                </a:solidFill>
              </a:rPr>
              <a:t>temporary trade barriers </a:t>
            </a:r>
            <a:r>
              <a:rPr lang="en-US" sz="1800" dirty="0" smtClean="0"/>
              <a:t>(</a:t>
            </a:r>
            <a:r>
              <a:rPr lang="en-US" sz="1800" b="1" dirty="0" smtClean="0">
                <a:solidFill>
                  <a:srgbClr val="C00000"/>
                </a:solidFill>
              </a:rPr>
              <a:t>TTBs</a:t>
            </a:r>
            <a:r>
              <a:rPr lang="en-US" sz="1800" b="1" dirty="0" smtClean="0"/>
              <a:t>): antidumping (AD), countervailing duties (CVDs), and safeguards</a:t>
            </a:r>
          </a:p>
          <a:p>
            <a:pPr lvl="1"/>
            <a:r>
              <a:rPr lang="en-US" sz="2200" b="1" dirty="0" smtClean="0">
                <a:solidFill>
                  <a:srgbClr val="C00000"/>
                </a:solidFill>
              </a:rPr>
              <a:t>Result by mid-2000s…</a:t>
            </a:r>
          </a:p>
          <a:p>
            <a:pPr lvl="2"/>
            <a:r>
              <a:rPr lang="en-US" sz="1800" dirty="0" smtClean="0"/>
              <a:t>Relatively low applied MFN import tariffs, though with legal scope to raise them (scope is heterogeneous across countries)</a:t>
            </a:r>
          </a:p>
          <a:p>
            <a:pPr lvl="2"/>
            <a:r>
              <a:rPr lang="en-US" sz="1800" dirty="0" smtClean="0"/>
              <a:t>Time-varying trade policy increases frequently arise through use of </a:t>
            </a:r>
            <a:r>
              <a:rPr lang="en-US" sz="1800" b="1" dirty="0" smtClean="0">
                <a:solidFill>
                  <a:srgbClr val="C00000"/>
                </a:solidFill>
              </a:rPr>
              <a:t>TTBs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z="2800" b="1" dirty="0" smtClean="0">
                <a:solidFill>
                  <a:srgbClr val="C00000"/>
                </a:solidFill>
              </a:rPr>
              <a:t>Approach and Results</a:t>
            </a:r>
            <a:endParaRPr lang="en-US" sz="2800" b="1" dirty="0">
              <a:solidFill>
                <a:srgbClr val="C00000"/>
              </a:solidFill>
            </a:endParaRPr>
          </a:p>
        </p:txBody>
      </p:sp>
      <p:sp>
        <p:nvSpPr>
          <p:cNvPr id="3" name="Content Placeholder 2"/>
          <p:cNvSpPr>
            <a:spLocks noGrp="1"/>
          </p:cNvSpPr>
          <p:nvPr>
            <p:ph idx="1"/>
          </p:nvPr>
        </p:nvSpPr>
        <p:spPr>
          <a:xfrm>
            <a:off x="304800" y="990600"/>
            <a:ext cx="8686800" cy="5486400"/>
          </a:xfrm>
        </p:spPr>
        <p:txBody>
          <a:bodyPr/>
          <a:lstStyle/>
          <a:p>
            <a:pPr>
              <a:buNone/>
            </a:pPr>
            <a:r>
              <a:rPr lang="en-US" sz="2400" b="1" dirty="0" smtClean="0"/>
              <a:t>We examine 13 major emerging economies over 1989-2010:</a:t>
            </a:r>
          </a:p>
          <a:p>
            <a:r>
              <a:rPr lang="en-US" sz="1800" i="1" dirty="0" smtClean="0"/>
              <a:t>Argentina, Brazil, China, Colombia, India, Indonesia, Malaysia, Mexico, Peru, Philippines, South Africa, Thailand, and Turkey</a:t>
            </a:r>
          </a:p>
          <a:p>
            <a:r>
              <a:rPr lang="en-US" sz="1800" i="1" dirty="0" smtClean="0"/>
              <a:t>Collectively by 2010, 21 percent of world merchandise imports and 22 percent of world GDP</a:t>
            </a:r>
          </a:p>
          <a:p>
            <a:endParaRPr lang="en-US" sz="1200" dirty="0" smtClean="0"/>
          </a:p>
          <a:p>
            <a:pPr marL="609600" indent="-609600">
              <a:lnSpc>
                <a:spcPct val="80000"/>
              </a:lnSpc>
              <a:spcAft>
                <a:spcPct val="50000"/>
              </a:spcAft>
              <a:buNone/>
              <a:defRPr/>
            </a:pPr>
            <a:r>
              <a:rPr lang="en-US" sz="2400" dirty="0" smtClean="0"/>
              <a:t>We find that trade policy implemented through TTBs in emerging economies is </a:t>
            </a:r>
            <a:r>
              <a:rPr lang="en-US" sz="2400" i="1" dirty="0" smtClean="0"/>
              <a:t>generally</a:t>
            </a:r>
            <a:r>
              <a:rPr lang="en-US" sz="2400" dirty="0" smtClean="0"/>
              <a:t> </a:t>
            </a:r>
            <a:r>
              <a:rPr lang="en-US" sz="2400" b="1" dirty="0" smtClean="0">
                <a:solidFill>
                  <a:srgbClr val="C00000"/>
                </a:solidFill>
              </a:rPr>
              <a:t>counter-cyclical</a:t>
            </a:r>
            <a:r>
              <a:rPr lang="en-US" sz="2400" dirty="0" smtClean="0"/>
              <a:t> </a:t>
            </a:r>
          </a:p>
          <a:p>
            <a:pPr marL="609600" indent="-609600">
              <a:lnSpc>
                <a:spcPct val="80000"/>
              </a:lnSpc>
              <a:spcAft>
                <a:spcPct val="50000"/>
              </a:spcAft>
              <a:buNone/>
              <a:defRPr/>
            </a:pPr>
            <a:r>
              <a:rPr lang="en-US" sz="2400" dirty="0" smtClean="0"/>
              <a:t>Counter-cyclical import protection is associated with the WTO era.</a:t>
            </a:r>
          </a:p>
          <a:p>
            <a:pPr marL="609600" indent="-609600">
              <a:lnSpc>
                <a:spcPct val="80000"/>
              </a:lnSpc>
              <a:spcAft>
                <a:spcPct val="50000"/>
              </a:spcAft>
              <a:buNone/>
              <a:defRPr/>
            </a:pPr>
            <a:r>
              <a:rPr lang="en-US" sz="2400" dirty="0" smtClean="0"/>
              <a:t>Temporary trade barriers (TTBs) arise from…</a:t>
            </a:r>
          </a:p>
          <a:p>
            <a:pPr marL="609600" indent="-609600">
              <a:lnSpc>
                <a:spcPct val="80000"/>
              </a:lnSpc>
              <a:spcAft>
                <a:spcPct val="50000"/>
              </a:spcAft>
              <a:defRPr/>
            </a:pPr>
            <a:r>
              <a:rPr lang="en-US" sz="2400" dirty="0" smtClean="0"/>
              <a:t>Weak domestic GDP growth - A one s.d. decrease led to a 32% increase in TTBs. </a:t>
            </a:r>
          </a:p>
          <a:p>
            <a:pPr marL="609600" indent="-609600">
              <a:lnSpc>
                <a:spcPct val="80000"/>
              </a:lnSpc>
              <a:spcAft>
                <a:spcPct val="50000"/>
              </a:spcAft>
              <a:defRPr/>
            </a:pPr>
            <a:r>
              <a:rPr lang="en-US" sz="2400" dirty="0" smtClean="0"/>
              <a:t>Weak  foreign GDP growth - A one s.d. decline led to a 16% increase in TTBs. </a:t>
            </a:r>
          </a:p>
        </p:txBody>
      </p:sp>
    </p:spTree>
    <p:extLst>
      <p:ext uri="{BB962C8B-B14F-4D97-AF65-F5344CB8AC3E}">
        <p14:creationId xmlns:p14="http://schemas.microsoft.com/office/powerpoint/2010/main" val="2275396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C00000"/>
                </a:solidFill>
              </a:rPr>
              <a:t>Approach and Results</a:t>
            </a:r>
            <a:endParaRPr lang="en-US" sz="2800" dirty="0"/>
          </a:p>
        </p:txBody>
      </p:sp>
      <p:sp>
        <p:nvSpPr>
          <p:cNvPr id="3" name="Content Placeholder 2"/>
          <p:cNvSpPr>
            <a:spLocks noGrp="1"/>
          </p:cNvSpPr>
          <p:nvPr>
            <p:ph idx="1"/>
          </p:nvPr>
        </p:nvSpPr>
        <p:spPr/>
        <p:txBody>
          <a:bodyPr/>
          <a:lstStyle/>
          <a:p>
            <a:pPr marL="609600" indent="-609600">
              <a:lnSpc>
                <a:spcPct val="80000"/>
              </a:lnSpc>
              <a:spcAft>
                <a:spcPct val="50000"/>
              </a:spcAft>
              <a:buNone/>
            </a:pPr>
            <a:r>
              <a:rPr lang="en-US" sz="2400" b="1" dirty="0" smtClean="0"/>
              <a:t>A real </a:t>
            </a:r>
            <a:r>
              <a:rPr lang="en-US" sz="2400" b="1" dirty="0" smtClean="0">
                <a:solidFill>
                  <a:srgbClr val="C00000"/>
                </a:solidFill>
              </a:rPr>
              <a:t>appreciation</a:t>
            </a:r>
            <a:r>
              <a:rPr lang="en-US" sz="2400" b="1" dirty="0" smtClean="0"/>
              <a:t> of the domestic currency leads to more TTBs</a:t>
            </a:r>
          </a:p>
          <a:p>
            <a:pPr marL="609600" indent="-609600">
              <a:lnSpc>
                <a:spcPct val="80000"/>
              </a:lnSpc>
              <a:spcAft>
                <a:spcPct val="50000"/>
              </a:spcAft>
            </a:pPr>
            <a:r>
              <a:rPr lang="en-US" sz="2400" dirty="0" smtClean="0"/>
              <a:t>A one s.d. increase leads to a 18% increase in TTBs</a:t>
            </a:r>
            <a:endParaRPr lang="en-US" sz="2400" dirty="0"/>
          </a:p>
          <a:p>
            <a:pPr marL="609600" indent="-609600">
              <a:lnSpc>
                <a:spcPct val="80000"/>
              </a:lnSpc>
              <a:spcAft>
                <a:spcPct val="50000"/>
              </a:spcAft>
              <a:buNone/>
            </a:pPr>
            <a:r>
              <a:rPr lang="en-US" sz="2400" b="1" dirty="0"/>
              <a:t>TTBs tend to increase when </a:t>
            </a:r>
            <a:r>
              <a:rPr lang="en-US" sz="2400" b="1" dirty="0">
                <a:solidFill>
                  <a:srgbClr val="C00000"/>
                </a:solidFill>
              </a:rPr>
              <a:t>more</a:t>
            </a:r>
            <a:r>
              <a:rPr lang="en-US" sz="2400" b="1" dirty="0"/>
              <a:t> imported products come under </a:t>
            </a:r>
            <a:r>
              <a:rPr lang="en-US" sz="2400" b="1" dirty="0">
                <a:solidFill>
                  <a:srgbClr val="C00000"/>
                </a:solidFill>
              </a:rPr>
              <a:t>WTO tariff discipline </a:t>
            </a:r>
          </a:p>
          <a:p>
            <a:pPr marL="609600" indent="-609600">
              <a:lnSpc>
                <a:spcPct val="80000"/>
              </a:lnSpc>
              <a:spcAft>
                <a:spcPct val="50000"/>
              </a:spcAft>
            </a:pPr>
            <a:r>
              <a:rPr lang="en-US" sz="2400" dirty="0"/>
              <a:t>An increase in the number of products under strict WTO disciplines  - A one s.d. increase in the percent of products with applied tariff rates at the WTO maximum binding tariff rate  led to a 18% increase in TTBs. </a:t>
            </a:r>
            <a:endParaRPr lang="en-US" sz="2400" dirty="0" smtClean="0"/>
          </a:p>
          <a:p>
            <a:pPr marL="609600" indent="-609600">
              <a:lnSpc>
                <a:spcPct val="80000"/>
              </a:lnSpc>
              <a:spcAft>
                <a:spcPct val="50000"/>
              </a:spcAft>
              <a:buNone/>
            </a:pPr>
            <a:r>
              <a:rPr lang="en-US" sz="2400" b="1" dirty="0"/>
              <a:t>TTBs </a:t>
            </a:r>
            <a:r>
              <a:rPr lang="en-US" sz="2400" b="1" dirty="0" smtClean="0"/>
              <a:t>do </a:t>
            </a:r>
            <a:r>
              <a:rPr lang="en-US" sz="2400" b="1" dirty="0" smtClean="0">
                <a:solidFill>
                  <a:srgbClr val="C00000"/>
                </a:solidFill>
              </a:rPr>
              <a:t>not</a:t>
            </a:r>
            <a:r>
              <a:rPr lang="en-US" sz="2400" b="1" dirty="0" smtClean="0"/>
              <a:t> appear to be related to these aggregate level economic shocks </a:t>
            </a:r>
            <a:r>
              <a:rPr lang="en-US" sz="2400" b="1" dirty="0" smtClean="0">
                <a:solidFill>
                  <a:srgbClr val="C00000"/>
                </a:solidFill>
              </a:rPr>
              <a:t>prior to </a:t>
            </a:r>
            <a:r>
              <a:rPr lang="en-US" sz="2400" b="1" dirty="0" smtClean="0"/>
              <a:t>the WTO for these emerging economies</a:t>
            </a:r>
          </a:p>
        </p:txBody>
      </p:sp>
    </p:spTree>
    <p:extLst>
      <p:ext uri="{BB962C8B-B14F-4D97-AF65-F5344CB8AC3E}">
        <p14:creationId xmlns:p14="http://schemas.microsoft.com/office/powerpoint/2010/main" val="303617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2800" b="1" dirty="0">
                <a:solidFill>
                  <a:srgbClr val="C00000"/>
                </a:solidFill>
              </a:rPr>
              <a:t>Why does this matter?</a:t>
            </a:r>
            <a:endParaRPr lang="en-US" sz="2800" dirty="0"/>
          </a:p>
        </p:txBody>
      </p:sp>
      <p:sp>
        <p:nvSpPr>
          <p:cNvPr id="3" name="Content Placeholder 2"/>
          <p:cNvSpPr>
            <a:spLocks noGrp="1"/>
          </p:cNvSpPr>
          <p:nvPr>
            <p:ph idx="1"/>
          </p:nvPr>
        </p:nvSpPr>
        <p:spPr>
          <a:xfrm>
            <a:off x="457200" y="1600200"/>
            <a:ext cx="8382000" cy="3810000"/>
          </a:xfrm>
        </p:spPr>
        <p:txBody>
          <a:bodyPr/>
          <a:lstStyle/>
          <a:p>
            <a:r>
              <a:rPr lang="en-US" sz="2400" b="1" u="sng" dirty="0" smtClean="0"/>
              <a:t>Optimal design of trade agreements: </a:t>
            </a:r>
          </a:p>
          <a:p>
            <a:pPr lvl="1"/>
            <a:r>
              <a:rPr lang="en-US" sz="2400" dirty="0" smtClean="0"/>
              <a:t>Theoretical models of trade agreements (</a:t>
            </a:r>
            <a:r>
              <a:rPr lang="en-US" sz="2400" dirty="0"/>
              <a:t>Bagwell and </a:t>
            </a:r>
            <a:r>
              <a:rPr lang="en-US" sz="2400" dirty="0" smtClean="0"/>
              <a:t>Staiger, 1990) suggest that the sustainability of a self-enforcing trade agreement depends on flexibility over tariffs in response to import volume shocks. </a:t>
            </a:r>
          </a:p>
          <a:p>
            <a:pPr lvl="1"/>
            <a:r>
              <a:rPr lang="en-US" sz="2400" dirty="0" smtClean="0"/>
              <a:t>Cross-industry empirical evidence from the US (Bown </a:t>
            </a:r>
            <a:r>
              <a:rPr lang="en-US" sz="2400" dirty="0"/>
              <a:t>and </a:t>
            </a:r>
            <a:r>
              <a:rPr lang="en-US" sz="2400" dirty="0" smtClean="0"/>
              <a:t>Crowley, 2013, </a:t>
            </a:r>
            <a:r>
              <a:rPr lang="en-US" sz="2400" i="1" dirty="0" smtClean="0"/>
              <a:t>AER</a:t>
            </a:r>
            <a:r>
              <a:rPr lang="en-US" sz="2400" dirty="0" smtClean="0"/>
              <a:t>) finds that the US utilizes this flexibility.  </a:t>
            </a:r>
          </a:p>
          <a:p>
            <a:pPr lvl="1"/>
            <a:r>
              <a:rPr lang="en-US" sz="2400" dirty="0" smtClean="0"/>
              <a:t>It is important to understand what types of shocks drive use of contingent tariffs in emerging economies so that we can design appropriate trade agreements. </a:t>
            </a:r>
            <a:endParaRPr lang="en-US" sz="2400" dirty="0"/>
          </a:p>
        </p:txBody>
      </p:sp>
    </p:spTree>
    <p:extLst>
      <p:ext uri="{BB962C8B-B14F-4D97-AF65-F5344CB8AC3E}">
        <p14:creationId xmlns:p14="http://schemas.microsoft.com/office/powerpoint/2010/main" val="410406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Literature review</a:t>
            </a:r>
          </a:p>
          <a:p>
            <a:pPr marL="514350" indent="-514350">
              <a:buFont typeface="+mj-lt"/>
              <a:buAutoNum type="arabicPeriod"/>
            </a:pPr>
            <a:r>
              <a:rPr lang="en-US" dirty="0" smtClean="0"/>
              <a:t>Trade policy institutions and facts for emerging economies</a:t>
            </a:r>
          </a:p>
          <a:p>
            <a:pPr marL="514350" indent="-514350">
              <a:buFont typeface="+mj-lt"/>
              <a:buAutoNum type="arabicPeriod"/>
            </a:pPr>
            <a:r>
              <a:rPr lang="en-US" dirty="0" smtClean="0"/>
              <a:t>The empirical model and data</a:t>
            </a:r>
          </a:p>
          <a:p>
            <a:pPr marL="514350" indent="-514350">
              <a:buFont typeface="+mj-lt"/>
              <a:buAutoNum type="arabicPeriod"/>
            </a:pPr>
            <a:r>
              <a:rPr lang="en-US" dirty="0" smtClean="0"/>
              <a:t>Results</a:t>
            </a:r>
          </a:p>
          <a:p>
            <a:pPr marL="514350" indent="-514350">
              <a:buFont typeface="+mj-lt"/>
              <a:buAutoNum type="arabicPeriod"/>
            </a:pPr>
            <a:r>
              <a:rPr lang="en-US" dirty="0" smtClean="0"/>
              <a:t>Conclusion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096962"/>
          </a:xfrm>
        </p:spPr>
        <p:txBody>
          <a:bodyPr>
            <a:noAutofit/>
          </a:bodyPr>
          <a:lstStyle/>
          <a:p>
            <a:pPr>
              <a:defRPr/>
            </a:pPr>
            <a:r>
              <a:rPr lang="en-US" sz="2800" b="1" dirty="0" smtClean="0"/>
              <a:t>1. Literature Review: </a:t>
            </a:r>
            <a:br>
              <a:rPr lang="en-US" sz="2800" b="1" dirty="0" smtClean="0"/>
            </a:br>
            <a:r>
              <a:rPr lang="en-US" sz="2800" b="1" dirty="0" smtClean="0"/>
              <a:t>Empirical Studies of trade-policy determination</a:t>
            </a:r>
            <a:r>
              <a:rPr lang="en-US" sz="3600" b="1" dirty="0" smtClean="0">
                <a:solidFill>
                  <a:srgbClr val="990000"/>
                </a:solidFill>
                <a:effectLst>
                  <a:outerShdw blurRad="38100" dist="38100" dir="2700000" algn="tl">
                    <a:srgbClr val="000000">
                      <a:alpha val="43137"/>
                    </a:srgbClr>
                  </a:outerShdw>
                </a:effectLst>
              </a:rPr>
              <a:t>	</a:t>
            </a:r>
            <a:endParaRPr lang="en-US" sz="3600" b="1" dirty="0">
              <a:solidFill>
                <a:srgbClr val="990000"/>
              </a:solidFill>
              <a:effectLst>
                <a:outerShdw blurRad="38100" dist="38100" dir="2700000" algn="tl">
                  <a:srgbClr val="000000">
                    <a:alpha val="43137"/>
                  </a:srgbClr>
                </a:outerShdw>
              </a:effectLst>
            </a:endParaRPr>
          </a:p>
        </p:txBody>
      </p:sp>
      <p:sp>
        <p:nvSpPr>
          <p:cNvPr id="16387" name="Content Placeholder 2"/>
          <p:cNvSpPr>
            <a:spLocks noGrp="1"/>
          </p:cNvSpPr>
          <p:nvPr>
            <p:ph idx="1"/>
          </p:nvPr>
        </p:nvSpPr>
        <p:spPr/>
        <p:txBody>
          <a:bodyPr/>
          <a:lstStyle/>
          <a:p>
            <a:pPr marL="514350" indent="-514350"/>
            <a:r>
              <a:rPr lang="en-US" sz="2400" dirty="0" smtClean="0"/>
              <a:t>Political economy models</a:t>
            </a:r>
          </a:p>
          <a:p>
            <a:pPr marL="514350" indent="-514350">
              <a:buFont typeface="Arial" charset="0"/>
              <a:buNone/>
            </a:pPr>
            <a:r>
              <a:rPr lang="en-US" sz="2000" dirty="0" smtClean="0"/>
              <a:t>	Trefler (1993), Goldberg and Maggi (1999), Gawande and Bandyopadhyay (2000)</a:t>
            </a:r>
          </a:p>
          <a:p>
            <a:pPr marL="514350" indent="-514350">
              <a:buFont typeface="Arial" charset="0"/>
              <a:buNone/>
            </a:pPr>
            <a:endParaRPr lang="en-US" sz="2000" dirty="0" smtClean="0"/>
          </a:p>
          <a:p>
            <a:pPr marL="514350" indent="-514350"/>
            <a:r>
              <a:rPr lang="en-US" sz="2400" dirty="0" smtClean="0"/>
              <a:t>Terms-of-trade and trade agreement models</a:t>
            </a:r>
          </a:p>
          <a:p>
            <a:pPr marL="514350" indent="-514350">
              <a:buFont typeface="Arial" charset="0"/>
              <a:buNone/>
            </a:pPr>
            <a:r>
              <a:rPr lang="en-US" sz="2000" dirty="0" smtClean="0"/>
              <a:t>	Broda, Limao and Weinstein (2008), Bagwell and Staiger (2011), Bown and Crowley (2013), Ludema and Mayda (2013)</a:t>
            </a:r>
          </a:p>
          <a:p>
            <a:pPr marL="514350" indent="-514350">
              <a:buFont typeface="Arial" charset="0"/>
              <a:buNone/>
            </a:pPr>
            <a:endParaRPr lang="en-US" sz="2000" dirty="0" smtClean="0"/>
          </a:p>
          <a:p>
            <a:pPr marL="514350" indent="-514350"/>
            <a:r>
              <a:rPr lang="en-US" sz="2400" dirty="0" smtClean="0"/>
              <a:t>Macroeconomic determinants of time-varying trade barriers</a:t>
            </a:r>
          </a:p>
          <a:p>
            <a:pPr marL="514350" indent="-514350">
              <a:buFont typeface="Arial" charset="0"/>
              <a:buNone/>
            </a:pPr>
            <a:r>
              <a:rPr lang="en-US" sz="2000" dirty="0" smtClean="0"/>
              <a:t>	Feinberg (1989), Knetter and Prusa (2003), Crowley (2011), Bown and Crowley (2013) </a:t>
            </a:r>
          </a:p>
          <a:p>
            <a:pPr lvl="1"/>
            <a:endParaRPr lang="en-US" sz="2400" dirty="0" smtClean="0"/>
          </a:p>
          <a:p>
            <a:pPr lvl="1">
              <a:buFont typeface="Arial" charset="0"/>
              <a:buNone/>
            </a:pPr>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10026</TotalTime>
  <Words>5168</Words>
  <Application>Microsoft Office PowerPoint</Application>
  <PresentationFormat>On-screen Show (4:3)</PresentationFormat>
  <Paragraphs>573</Paragraphs>
  <Slides>30</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Emerging Economies, Trade Policy, and  Macroeconomic Shocks</vt:lpstr>
      <vt:lpstr>Emerging Economies and Trade Agreements</vt:lpstr>
      <vt:lpstr>Overview</vt:lpstr>
      <vt:lpstr>The Evolution of Trade Policy under the GATT/WTO System</vt:lpstr>
      <vt:lpstr>Approach and Results</vt:lpstr>
      <vt:lpstr>Approach and Results</vt:lpstr>
      <vt:lpstr>Why does this matter?</vt:lpstr>
      <vt:lpstr>Outline</vt:lpstr>
      <vt:lpstr>1. Literature Review:  Empirical Studies of trade-policy determination </vt:lpstr>
      <vt:lpstr>Theoretical models of temporary protection</vt:lpstr>
      <vt:lpstr>Literature: Time-varying Trade Barriers</vt:lpstr>
      <vt:lpstr>Literature: Counter-cyclical tariffs</vt:lpstr>
      <vt:lpstr>2. Trade policy institutions and facts for emerging economies </vt:lpstr>
      <vt:lpstr>Table 1. Temporary Trade Barriers and WTO Disciplines Over Tariffs</vt:lpstr>
      <vt:lpstr>Table 1. Temporary Trade Barriers and WTO Disciplines Over Tariffs (cont)</vt:lpstr>
      <vt:lpstr>Figure 1. Changes to WTO Disciplines over Emerging Economy Applied Tariffs, 1996-2010</vt:lpstr>
      <vt:lpstr>Empirical model</vt:lpstr>
      <vt:lpstr>Data</vt:lpstr>
      <vt:lpstr>4. Results </vt:lpstr>
      <vt:lpstr>Table 3. Negative Binomial Model Estimates of Determinants of  Import Protection, 1995-2010</vt:lpstr>
      <vt:lpstr>Table 3. Negative Binomial Model Estimates of Determinants of  Import Protection, 1995-2010</vt:lpstr>
      <vt:lpstr>Figure 2: Temporary Trade Barrier Responsiveness to Macroeconomic Shocks, 1995-2010</vt:lpstr>
      <vt:lpstr>Summary of Table 3 results</vt:lpstr>
      <vt:lpstr>Emerging Economy use of TTB import protection under the WTO</vt:lpstr>
      <vt:lpstr>Table 4. The Impact of the WTO Agreement on Time-Varying Import Protection, 1989-2010</vt:lpstr>
      <vt:lpstr>Table 4. The Impact of the WTO Agreement on Time-Varying Import Protection</vt:lpstr>
      <vt:lpstr>Table 4. The Impact of the WTO Agreement on Time-Varying Import Protection</vt:lpstr>
      <vt:lpstr>Figure 3: TTB Import Protection and Macroeconomic Shocks during the GATT versus WTO Periods</vt:lpstr>
      <vt:lpstr>Conclusions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 TOT. WTO</dc:title>
  <dc:creator>Chad P. Bown &amp; Meredith A. Crowley</dc:creator>
  <cp:lastModifiedBy>mc865</cp:lastModifiedBy>
  <cp:revision>1082</cp:revision>
  <cp:lastPrinted>2014-06-05T11:23:41Z</cp:lastPrinted>
  <dcterms:created xsi:type="dcterms:W3CDTF">2003-04-22T22:09:12Z</dcterms:created>
  <dcterms:modified xsi:type="dcterms:W3CDTF">2014-06-05T11:30:05Z</dcterms:modified>
</cp:coreProperties>
</file>